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8" r:id="rId8"/>
    <p:sldId id="263" r:id="rId9"/>
    <p:sldId id="264" r:id="rId10"/>
    <p:sldId id="265" r:id="rId11"/>
    <p:sldId id="266" r:id="rId12"/>
    <p:sldId id="267" r:id="rId13"/>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4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52" d="100"/>
          <a:sy n="52" d="100"/>
        </p:scale>
        <p:origin x="850" y="62"/>
      </p:cViewPr>
      <p:guideLst>
        <p:guide orient="horz" pos="2142"/>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jpe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5" name="Google Shape;13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4"/>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5"/>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5"/>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16"/>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16"/>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2" name="Google Shape;2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17"/>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 name="Google Shape;28;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18"/>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Arial" panose="020B0604020202020204"/>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8"/>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4" name="Google Shape;34;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9"/>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0" name="Google Shape;40;p19"/>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1" name="Google Shape;41;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Arial" panose="020B0604020202020204"/>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20"/>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20"/>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20"/>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9" name="Google Shape;49;p20"/>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0" name="Google Shape;50;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2"/>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Arial" panose="020B060402020202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2"/>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22"/>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3"/>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Arial" panose="020B060402020202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3"/>
          <p:cNvSpPr>
            <a:spLocks noGrp="1"/>
          </p:cNvSpPr>
          <p:nvPr>
            <p:ph type="pic" idx="2"/>
          </p:nvPr>
        </p:nvSpPr>
        <p:spPr>
          <a:xfrm>
            <a:off x="1792288" y="612775"/>
            <a:ext cx="5486400" cy="4114800"/>
          </a:xfrm>
          <a:prstGeom prst="rect">
            <a:avLst/>
          </a:prstGeom>
          <a:noFill/>
          <a:ln>
            <a:noFill/>
          </a:ln>
        </p:spPr>
      </p:sp>
      <p:sp>
        <p:nvSpPr>
          <p:cNvPr id="68" name="Google Shape;68;p23"/>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Arial" panose="020B0604020202020204"/>
              <a:buNone/>
              <a:defRPr sz="44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panose="020B0604020202020204"/>
              <a:buChar char="•"/>
              <a:defRPr sz="3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406400" algn="l" rtl="0">
              <a:spcBef>
                <a:spcPts val="560"/>
              </a:spcBef>
              <a:spcAft>
                <a:spcPts val="0"/>
              </a:spcAft>
              <a:buClr>
                <a:schemeClr val="dk1"/>
              </a:buClr>
              <a:buSzPts val="2800"/>
              <a:buFont typeface="Arial" panose="020B0604020202020204"/>
              <a:buChar char="–"/>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2" name="Google Shape;12;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3" name="Google Shape;13;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4" name="Google Shape;14;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buNone/>
              <a:defRPr sz="1200" b="0" i="0" u="none" strike="noStrike" cap="none">
                <a:solidFill>
                  <a:srgbClr val="888888"/>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7.jpeg"/><Relationship Id="rId5" Type="http://schemas.openxmlformats.org/officeDocument/2006/relationships/image" Target="../media/image6.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9.jpeg"/><Relationship Id="rId5" Type="http://schemas.openxmlformats.org/officeDocument/2006/relationships/image" Target="../media/image6.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6.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6.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6C0F"/>
        </a:solidFill>
        <a:effectLst/>
      </p:bgPr>
    </p:bg>
    <p:spTree>
      <p:nvGrpSpPr>
        <p:cNvPr id="1" name="Shape 87"/>
        <p:cNvGrpSpPr/>
        <p:nvPr/>
      </p:nvGrpSpPr>
      <p:grpSpPr>
        <a:xfrm>
          <a:off x="0" y="0"/>
          <a:ext cx="0" cy="0"/>
          <a:chOff x="0" y="0"/>
          <a:chExt cx="0" cy="0"/>
        </a:xfrm>
      </p:grpSpPr>
      <p:sp>
        <p:nvSpPr>
          <p:cNvPr id="88" name="Google Shape;88;p1"/>
          <p:cNvSpPr/>
          <p:nvPr/>
        </p:nvSpPr>
        <p:spPr>
          <a:xfrm>
            <a:off x="0" y="975195"/>
            <a:ext cx="4450490" cy="8914306"/>
          </a:xfrm>
          <a:custGeom>
            <a:avLst/>
            <a:gdLst/>
            <a:ahLst/>
            <a:cxnLst/>
            <a:rect l="l" t="t" r="r" b="b"/>
            <a:pathLst>
              <a:path w="4450490" h="8914306" extrusionOk="0">
                <a:moveTo>
                  <a:pt x="0" y="0"/>
                </a:moveTo>
                <a:lnTo>
                  <a:pt x="4450490" y="0"/>
                </a:lnTo>
                <a:lnTo>
                  <a:pt x="4450490" y="8914306"/>
                </a:lnTo>
                <a:lnTo>
                  <a:pt x="0" y="8914306"/>
                </a:lnTo>
                <a:lnTo>
                  <a:pt x="0" y="0"/>
                </a:lnTo>
                <a:close/>
              </a:path>
            </a:pathLst>
          </a:custGeom>
          <a:blipFill rotWithShape="1">
            <a:blip r:embed="rId3"/>
            <a:stretch>
              <a:fillRect/>
            </a:stretch>
          </a:blipFill>
          <a:ln>
            <a:noFill/>
          </a:ln>
        </p:spPr>
        <p:txBody>
          <a:bodyPr/>
          <a:lstStyle/>
          <a:p>
            <a:endParaRPr lang="en-US"/>
          </a:p>
        </p:txBody>
      </p:sp>
      <p:sp>
        <p:nvSpPr>
          <p:cNvPr id="89" name="Google Shape;89;p1"/>
          <p:cNvSpPr/>
          <p:nvPr/>
        </p:nvSpPr>
        <p:spPr>
          <a:xfrm>
            <a:off x="30480" y="981869"/>
            <a:ext cx="4460621" cy="8986231"/>
          </a:xfrm>
          <a:custGeom>
            <a:avLst/>
            <a:gdLst/>
            <a:ahLst/>
            <a:cxnLst/>
            <a:rect l="l" t="t" r="r" b="b"/>
            <a:pathLst>
              <a:path w="4460621" h="8986231" extrusionOk="0">
                <a:moveTo>
                  <a:pt x="0" y="0"/>
                </a:moveTo>
                <a:lnTo>
                  <a:pt x="4460621" y="0"/>
                </a:lnTo>
                <a:lnTo>
                  <a:pt x="4460621" y="8986231"/>
                </a:lnTo>
                <a:lnTo>
                  <a:pt x="0" y="8986231"/>
                </a:lnTo>
                <a:lnTo>
                  <a:pt x="0" y="0"/>
                </a:lnTo>
                <a:close/>
              </a:path>
            </a:pathLst>
          </a:custGeom>
          <a:blipFill rotWithShape="1">
            <a:blip r:embed="rId4"/>
            <a:stretch>
              <a:fillRect r="-4964"/>
            </a:stretch>
          </a:blipFill>
          <a:ln>
            <a:noFill/>
          </a:ln>
        </p:spPr>
        <p:txBody>
          <a:bodyPr/>
          <a:lstStyle/>
          <a:p>
            <a:endParaRPr lang="en-US"/>
          </a:p>
        </p:txBody>
      </p:sp>
      <p:sp>
        <p:nvSpPr>
          <p:cNvPr id="90" name="Google Shape;90;p1"/>
          <p:cNvSpPr/>
          <p:nvPr/>
        </p:nvSpPr>
        <p:spPr>
          <a:xfrm>
            <a:off x="0" y="9635852"/>
            <a:ext cx="18288000" cy="762840"/>
          </a:xfrm>
          <a:custGeom>
            <a:avLst/>
            <a:gdLst/>
            <a:ahLst/>
            <a:cxnLst/>
            <a:rect l="l" t="t" r="r" b="b"/>
            <a:pathLst>
              <a:path w="18288000" h="762840" extrusionOk="0">
                <a:moveTo>
                  <a:pt x="0" y="0"/>
                </a:moveTo>
                <a:lnTo>
                  <a:pt x="18288000" y="0"/>
                </a:lnTo>
                <a:lnTo>
                  <a:pt x="18288000" y="762840"/>
                </a:lnTo>
                <a:lnTo>
                  <a:pt x="0" y="762840"/>
                </a:lnTo>
                <a:lnTo>
                  <a:pt x="0" y="0"/>
                </a:lnTo>
                <a:close/>
              </a:path>
            </a:pathLst>
          </a:custGeom>
          <a:blipFill rotWithShape="1">
            <a:blip r:embed="rId5"/>
            <a:stretch>
              <a:fillRect t="-6934" b="-6935"/>
            </a:stretch>
          </a:blipFill>
          <a:ln>
            <a:noFill/>
          </a:ln>
        </p:spPr>
        <p:txBody>
          <a:bodyPr/>
          <a:lstStyle/>
          <a:p>
            <a:endParaRPr lang="en-US"/>
          </a:p>
        </p:txBody>
      </p:sp>
      <p:sp>
        <p:nvSpPr>
          <p:cNvPr id="91" name="Google Shape;91;p1"/>
          <p:cNvSpPr/>
          <p:nvPr/>
        </p:nvSpPr>
        <p:spPr>
          <a:xfrm>
            <a:off x="9551906" y="745374"/>
            <a:ext cx="3628048" cy="3292539"/>
          </a:xfrm>
          <a:custGeom>
            <a:avLst/>
            <a:gdLst/>
            <a:ahLst/>
            <a:cxnLst/>
            <a:rect l="l" t="t" r="r" b="b"/>
            <a:pathLst>
              <a:path w="3628048" h="3292539" extrusionOk="0">
                <a:moveTo>
                  <a:pt x="0" y="0"/>
                </a:moveTo>
                <a:lnTo>
                  <a:pt x="3628049" y="0"/>
                </a:lnTo>
                <a:lnTo>
                  <a:pt x="3628049" y="3292539"/>
                </a:lnTo>
                <a:lnTo>
                  <a:pt x="0" y="3292539"/>
                </a:lnTo>
                <a:lnTo>
                  <a:pt x="0" y="0"/>
                </a:lnTo>
                <a:close/>
              </a:path>
            </a:pathLst>
          </a:custGeom>
          <a:blipFill rotWithShape="1">
            <a:blip r:embed="rId6"/>
            <a:stretch>
              <a:fillRect/>
            </a:stretch>
          </a:blipFill>
          <a:ln>
            <a:noFill/>
          </a:ln>
        </p:spPr>
        <p:txBody>
          <a:bodyPr/>
          <a:lstStyle/>
          <a:p>
            <a:endParaRPr lang="en-US"/>
          </a:p>
        </p:txBody>
      </p:sp>
      <p:sp>
        <p:nvSpPr>
          <p:cNvPr id="92" name="Google Shape;92;p1"/>
          <p:cNvSpPr txBox="1"/>
          <p:nvPr/>
        </p:nvSpPr>
        <p:spPr>
          <a:xfrm>
            <a:off x="4343400" y="4191000"/>
            <a:ext cx="14004925" cy="5777230"/>
          </a:xfrm>
          <a:prstGeom prst="rect">
            <a:avLst/>
          </a:prstGeom>
          <a:noFill/>
          <a:ln>
            <a:noFill/>
          </a:ln>
        </p:spPr>
        <p:txBody>
          <a:bodyPr spcFirstLastPara="1" wrap="square" lIns="0" tIns="0" rIns="0" bIns="0" anchor="t" anchorCtr="0">
            <a:noAutofit/>
          </a:bodyPr>
          <a:lstStyle/>
          <a:p>
            <a:pPr marL="0" marR="0" lvl="0" indent="0" algn="ctr" rtl="0">
              <a:lnSpc>
                <a:spcPct val="130000"/>
              </a:lnSpc>
              <a:spcBef>
                <a:spcPts val="0"/>
              </a:spcBef>
              <a:spcAft>
                <a:spcPts val="0"/>
              </a:spcAft>
              <a:buNone/>
            </a:pPr>
            <a:endParaRPr sz="3600" b="1">
              <a:solidFill>
                <a:srgbClr val="F5FFFB"/>
              </a:solidFill>
            </a:endParaRPr>
          </a:p>
          <a:p>
            <a:pPr marL="0" marR="0" lvl="0" indent="0" algn="ctr" rtl="0">
              <a:lnSpc>
                <a:spcPct val="130000"/>
              </a:lnSpc>
              <a:spcBef>
                <a:spcPts val="0"/>
              </a:spcBef>
              <a:spcAft>
                <a:spcPts val="0"/>
              </a:spcAft>
              <a:buNone/>
            </a:pPr>
            <a:r>
              <a:rPr lang="en-US" sz="3600" b="1" i="0" u="none" strike="noStrike" cap="none">
                <a:solidFill>
                  <a:srgbClr val="F5FFFB"/>
                </a:solidFill>
              </a:rPr>
              <a:t>ĐỀ </a:t>
            </a:r>
            <a:r>
              <a:rPr lang="en-US" sz="3600" b="1">
                <a:solidFill>
                  <a:srgbClr val="F5FFFB"/>
                </a:solidFill>
              </a:rPr>
              <a:t>TÀI</a:t>
            </a:r>
            <a:r>
              <a:rPr lang="en-US" sz="4400" b="0" i="0" u="none" strike="noStrike" cap="none">
                <a:solidFill>
                  <a:srgbClr val="F5FFFB"/>
                </a:solidFill>
                <a:latin typeface="Arial" panose="020B0604020202020204"/>
                <a:ea typeface="Arial" panose="020B0604020202020204"/>
                <a:cs typeface="Arial" panose="020B0604020202020204"/>
                <a:sym typeface="Arial" panose="020B0604020202020204"/>
              </a:rPr>
              <a:t>: </a:t>
            </a:r>
            <a:r>
              <a:rPr lang="en-US" sz="3600" b="1" i="0" u="none" strike="noStrike" cap="none">
                <a:solidFill>
                  <a:srgbClr val="F5FFFB"/>
                </a:solidFill>
                <a:latin typeface="Arial" panose="020B0604020202020204"/>
                <a:ea typeface="Arial" panose="020B0604020202020204"/>
                <a:cs typeface="Arial" panose="020B0604020202020204"/>
                <a:sym typeface="Arial" panose="020B0604020202020204"/>
              </a:rPr>
              <a:t>HỆ THỐNG </a:t>
            </a:r>
            <a:r>
              <a:rPr lang="en-US" sz="3600" b="1">
                <a:solidFill>
                  <a:srgbClr val="F5FFFB"/>
                </a:solidFill>
              </a:rPr>
              <a:t>PHÁT HIỆN</a:t>
            </a:r>
            <a:r>
              <a:rPr lang="en-US" sz="3600" b="1" i="0" u="none" strike="noStrike" cap="none">
                <a:solidFill>
                  <a:srgbClr val="F5FFFB"/>
                </a:solidFill>
                <a:latin typeface="Arial" panose="020B0604020202020204"/>
                <a:ea typeface="Arial" panose="020B0604020202020204"/>
                <a:cs typeface="Arial" panose="020B0604020202020204"/>
                <a:sym typeface="Arial" panose="020B0604020202020204"/>
              </a:rPr>
              <a:t> PHƯƠNG TIỆN VƯỢT ĐÈN ĐỎ SỬ DỤNG YOLO</a:t>
            </a:r>
            <a:endParaRPr sz="3600" b="0" i="0" u="none" strike="noStrike" cap="none">
              <a:solidFill>
                <a:srgbClr val="F5FFFB"/>
              </a:solidFill>
              <a:latin typeface="Arial" panose="020B0604020202020204"/>
              <a:ea typeface="Arial" panose="020B0604020202020204"/>
              <a:cs typeface="Arial" panose="020B0604020202020204"/>
              <a:sym typeface="Arial" panose="020B0604020202020204"/>
            </a:endParaRPr>
          </a:p>
          <a:p>
            <a:pPr marL="0" marR="0" lvl="0" indent="0" algn="ctr" rtl="0">
              <a:lnSpc>
                <a:spcPct val="130000"/>
              </a:lnSpc>
              <a:spcBef>
                <a:spcPts val="0"/>
              </a:spcBef>
              <a:spcAft>
                <a:spcPts val="0"/>
              </a:spcAft>
              <a:buNone/>
            </a:pPr>
            <a:endParaRPr sz="1200" i="0" u="none" strike="noStrike" cap="none">
              <a:solidFill>
                <a:srgbClr val="F5FFFB"/>
              </a:solidFill>
              <a:latin typeface="Arial" panose="020B0604020202020204"/>
              <a:ea typeface="Arial" panose="020B0604020202020204"/>
              <a:cs typeface="Arial" panose="020B0604020202020204"/>
              <a:sym typeface="Arial" panose="020B0604020202020204"/>
            </a:endParaRPr>
          </a:p>
          <a:p>
            <a:pPr marL="0" marR="0" lvl="0" indent="0" algn="l" rtl="0">
              <a:lnSpc>
                <a:spcPct val="149000"/>
              </a:lnSpc>
              <a:spcBef>
                <a:spcPts val="0"/>
              </a:spcBef>
              <a:spcAft>
                <a:spcPts val="0"/>
              </a:spcAft>
              <a:buNone/>
            </a:pPr>
            <a:r>
              <a:rPr lang="en-US" sz="2500" i="0" u="none" strike="noStrike" cap="none">
                <a:solidFill>
                  <a:srgbClr val="F5FFFB"/>
                </a:solidFill>
                <a:latin typeface="Arial" panose="020B0604020202020204"/>
                <a:ea typeface="Arial" panose="020B0604020202020204"/>
                <a:cs typeface="Arial" panose="020B0604020202020204"/>
                <a:sym typeface="Arial" panose="020B0604020202020204"/>
              </a:rPr>
              <a:t>       Giáo viên hướng dẫn :TS.Lê Trung Hiếu, Nguyễn Thái Khánh		                                       </a:t>
            </a:r>
            <a:br>
              <a:rPr lang="en-US" sz="2500" i="0" u="none" strike="noStrike" cap="none">
                <a:solidFill>
                  <a:srgbClr val="F5FFFB"/>
                </a:solidFill>
              </a:rPr>
            </a:br>
            <a:r>
              <a:rPr lang="en-US" sz="2500" i="0" u="none" strike="noStrike" cap="none">
                <a:solidFill>
                  <a:srgbClr val="F5FFFB"/>
                </a:solidFill>
              </a:rPr>
              <a:t>       </a:t>
            </a:r>
            <a:r>
              <a:rPr lang="en-US" sz="2500">
                <a:solidFill>
                  <a:srgbClr val="F5FFFB"/>
                </a:solidFill>
                <a:sym typeface="+mn-ea"/>
              </a:rPr>
              <a:t>Thành viên nhóm 6: Nguyễn Trường Nam</a:t>
            </a:r>
            <a:endParaRPr lang="en-US" sz="2500" i="0" u="none" strike="noStrike" cap="none">
              <a:solidFill>
                <a:srgbClr val="F5FFFB"/>
              </a:solidFill>
            </a:endParaRPr>
          </a:p>
          <a:p>
            <a:pPr marL="0" marR="0" lvl="0" indent="0" algn="l" rtl="0">
              <a:lnSpc>
                <a:spcPct val="149000"/>
              </a:lnSpc>
              <a:spcBef>
                <a:spcPts val="0"/>
              </a:spcBef>
              <a:spcAft>
                <a:spcPts val="0"/>
              </a:spcAft>
              <a:buNone/>
            </a:pPr>
            <a:r>
              <a:rPr lang="en-US" sz="2500">
                <a:solidFill>
                  <a:srgbClr val="F5FFFB"/>
                </a:solidFill>
                <a:sym typeface="+mn-ea"/>
              </a:rPr>
              <a:t>                                          Đặng Văn Khánh </a:t>
            </a:r>
            <a:endParaRPr lang="en-US" sz="2500" i="0" u="none" strike="noStrike" cap="none">
              <a:solidFill>
                <a:srgbClr val="F5FFFB"/>
              </a:solidFill>
            </a:endParaRPr>
          </a:p>
          <a:p>
            <a:pPr marL="0" marR="0" lvl="0" indent="0" algn="l" rtl="0">
              <a:lnSpc>
                <a:spcPct val="149000"/>
              </a:lnSpc>
              <a:spcBef>
                <a:spcPts val="0"/>
              </a:spcBef>
              <a:spcAft>
                <a:spcPts val="0"/>
              </a:spcAft>
              <a:buNone/>
            </a:pPr>
            <a:r>
              <a:rPr lang="en-US" sz="2500">
                <a:solidFill>
                  <a:srgbClr val="F5FFFB"/>
                </a:solidFill>
                <a:sym typeface="+mn-ea"/>
              </a:rPr>
              <a:t>                                          Trần Trí Duy</a:t>
            </a:r>
            <a:endParaRPr lang="en-US" sz="2500" i="0" u="none" strike="noStrike" cap="none">
              <a:solidFill>
                <a:srgbClr val="F5FFFB"/>
              </a:solidFill>
            </a:endParaRPr>
          </a:p>
          <a:p>
            <a:pPr marL="0" marR="0" lvl="0" indent="0" algn="l" rtl="0">
              <a:lnSpc>
                <a:spcPct val="149000"/>
              </a:lnSpc>
              <a:spcBef>
                <a:spcPts val="0"/>
              </a:spcBef>
              <a:spcAft>
                <a:spcPts val="0"/>
              </a:spcAft>
              <a:buNone/>
            </a:pPr>
            <a:r>
              <a:rPr lang="en-US" sz="2500">
                <a:solidFill>
                  <a:srgbClr val="F5FFFB"/>
                </a:solidFill>
                <a:sym typeface="+mn-ea"/>
              </a:rPr>
              <a:t>                                          Lê Đức Khánh Long</a:t>
            </a:r>
            <a:endParaRPr lang="en-US" sz="2500" i="0" u="none" strike="noStrike" cap="none">
              <a:solidFill>
                <a:srgbClr val="F5FFFB"/>
              </a:solidFill>
            </a:endParaRPr>
          </a:p>
          <a:p>
            <a:pPr marL="0" marR="0" lvl="0" indent="0" algn="l" rtl="0">
              <a:lnSpc>
                <a:spcPct val="149000"/>
              </a:lnSpc>
              <a:spcBef>
                <a:spcPts val="0"/>
              </a:spcBef>
              <a:spcAft>
                <a:spcPts val="0"/>
              </a:spcAft>
              <a:buNone/>
            </a:pPr>
            <a:r>
              <a:rPr lang="en-US" sz="3000" b="1" i="0" u="none" strike="noStrike" cap="none">
                <a:solidFill>
                  <a:srgbClr val="F5FFFB"/>
                </a:solidFill>
              </a:rPr>
              <a:t> </a:t>
            </a:r>
            <a:endParaRPr sz="3000" b="1" i="0" u="none" strike="noStrike" cap="none">
              <a:solidFill>
                <a:srgbClr val="F5FFFB"/>
              </a:solidFill>
            </a:endParaRPr>
          </a:p>
          <a:p>
            <a:pPr marL="0" marR="0" lvl="0" indent="0" algn="l" rtl="0">
              <a:lnSpc>
                <a:spcPct val="166000"/>
              </a:lnSpc>
              <a:spcBef>
                <a:spcPts val="0"/>
              </a:spcBef>
              <a:spcAft>
                <a:spcPts val="0"/>
              </a:spcAft>
              <a:buNone/>
            </a:pPr>
            <a:r>
              <a:rPr lang="en-US" sz="3600" b="0" i="0" u="none" strike="noStrike" cap="none">
                <a:solidFill>
                  <a:srgbClr val="F5FFFB"/>
                </a:solidFill>
                <a:latin typeface="Arial" panose="020B0604020202020204"/>
                <a:ea typeface="Arial" panose="020B0604020202020204"/>
                <a:cs typeface="Arial" panose="020B0604020202020204"/>
                <a:sym typeface="Arial" panose="020B0604020202020204"/>
              </a:rPr>
              <a:t>	</a:t>
            </a:r>
            <a:endParaRPr sz="4000" b="0" i="0" u="none" strike="noStrike" cap="none">
              <a:solidFill>
                <a:srgbClr val="F5FFFB"/>
              </a:solidFill>
              <a:latin typeface="Arial" panose="020B0604020202020204"/>
              <a:ea typeface="Arial" panose="020B0604020202020204"/>
              <a:cs typeface="Arial" panose="020B0604020202020204"/>
              <a:sym typeface="Arial" panose="020B0604020202020204"/>
            </a:endParaRPr>
          </a:p>
        </p:txBody>
      </p:sp>
      <p:pic>
        <p:nvPicPr>
          <p:cNvPr id="93" name="Google Shape;93;p1"/>
          <p:cNvPicPr preferRelativeResize="0"/>
          <p:nvPr/>
        </p:nvPicPr>
        <p:blipFill rotWithShape="1">
          <a:blip r:embed="rId7"/>
          <a:srcRect/>
          <a:stretch>
            <a:fillRect/>
          </a:stretch>
        </p:blipFill>
        <p:spPr>
          <a:xfrm>
            <a:off x="1270000" y="1270000"/>
            <a:ext cx="63500" cy="76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0"/>
          <p:cNvSpPr/>
          <p:nvPr/>
        </p:nvSpPr>
        <p:spPr>
          <a:xfrm>
            <a:off x="0" y="9635852"/>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3"/>
            <a:stretch>
              <a:fillRect t="-16702" b="-16702"/>
            </a:stretch>
          </a:blipFill>
          <a:ln>
            <a:noFill/>
          </a:ln>
        </p:spPr>
        <p:txBody>
          <a:bodyPr/>
          <a:lstStyle/>
          <a:p>
            <a:endParaRPr lang="en-US"/>
          </a:p>
        </p:txBody>
      </p:sp>
      <p:sp>
        <p:nvSpPr>
          <p:cNvPr id="180" name="Google Shape;180;p10"/>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4"/>
            <a:stretch>
              <a:fillRect/>
            </a:stretch>
          </a:blipFill>
          <a:ln>
            <a:noFill/>
          </a:ln>
        </p:spPr>
        <p:txBody>
          <a:bodyPr/>
          <a:lstStyle/>
          <a:p>
            <a:endParaRPr lang="en-US"/>
          </a:p>
        </p:txBody>
      </p:sp>
      <p:sp>
        <p:nvSpPr>
          <p:cNvPr id="181" name="Google Shape;181;p10"/>
          <p:cNvSpPr txBox="1"/>
          <p:nvPr/>
        </p:nvSpPr>
        <p:spPr>
          <a:xfrm>
            <a:off x="496824" y="764717"/>
            <a:ext cx="132801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rgbClr val="FF0000"/>
                </a:solidFill>
                <a:latin typeface="Arial" panose="020B0604020202020204"/>
                <a:ea typeface="Arial" panose="020B0604020202020204"/>
                <a:cs typeface="Arial" panose="020B0604020202020204"/>
                <a:sym typeface="Arial" panose="020B0604020202020204"/>
              </a:rPr>
              <a:t>KẾT QUẢ THỬ NGHIỆM</a:t>
            </a:r>
            <a:endParaRPr sz="3600" b="1">
              <a:solidFill>
                <a:srgbClr val="FF0000"/>
              </a:solidFill>
              <a:latin typeface="Arial" panose="020B0604020202020204"/>
              <a:ea typeface="Arial" panose="020B0604020202020204"/>
              <a:cs typeface="Arial" panose="020B0604020202020204"/>
              <a:sym typeface="Arial" panose="020B0604020202020204"/>
            </a:endParaRPr>
          </a:p>
        </p:txBody>
      </p:sp>
      <p:pic>
        <p:nvPicPr>
          <p:cNvPr id="182" name="Google Shape;182;p10" descr="Dai Nam [PPT] Template 15.png"/>
          <p:cNvPicPr preferRelativeResize="0"/>
          <p:nvPr/>
        </p:nvPicPr>
        <p:blipFill rotWithShape="1">
          <a:blip r:embed="rId5"/>
          <a:srcRect/>
          <a:stretch>
            <a:fillRect/>
          </a:stretch>
        </p:blipFill>
        <p:spPr>
          <a:xfrm>
            <a:off x="533400" y="1714500"/>
            <a:ext cx="12681785" cy="37785"/>
          </a:xfrm>
          <a:prstGeom prst="rect">
            <a:avLst/>
          </a:prstGeom>
          <a:noFill/>
          <a:ln>
            <a:noFill/>
          </a:ln>
        </p:spPr>
      </p:pic>
      <p:sp>
        <p:nvSpPr>
          <p:cNvPr id="183" name="Google Shape;183;p10"/>
          <p:cNvSpPr txBox="1"/>
          <p:nvPr/>
        </p:nvSpPr>
        <p:spPr>
          <a:xfrm>
            <a:off x="651888" y="6881813"/>
            <a:ext cx="7840200" cy="2195700"/>
          </a:xfrm>
          <a:prstGeom prst="rect">
            <a:avLst/>
          </a:prstGeom>
          <a:noFill/>
          <a:ln>
            <a:noFill/>
          </a:ln>
        </p:spPr>
        <p:txBody>
          <a:bodyPr spcFirstLastPara="1" wrap="square" lIns="91425" tIns="45700" rIns="91425" bIns="45700" anchor="t" anchorCtr="0">
            <a:noAutofit/>
          </a:bodyPr>
          <a:lstStyle/>
          <a:p>
            <a:pPr marL="457200" marR="0" lvl="0" indent="-438150" algn="just" rtl="0">
              <a:lnSpc>
                <a:spcPct val="130000"/>
              </a:lnSpc>
              <a:spcBef>
                <a:spcPts val="0"/>
              </a:spcBef>
              <a:spcAft>
                <a:spcPts val="0"/>
              </a:spcAft>
              <a:buClr>
                <a:schemeClr val="dk1"/>
              </a:buClr>
              <a:buSzPts val="3300"/>
              <a:buAutoNum type="arabicPeriod"/>
            </a:pPr>
            <a:r>
              <a:rPr lang="en-US" sz="3300">
                <a:solidFill>
                  <a:schemeClr val="dk1"/>
                </a:solidFill>
                <a:latin typeface="Arial" panose="020B0604020202020204"/>
                <a:ea typeface="Arial" panose="020B0604020202020204"/>
                <a:cs typeface="Arial" panose="020B0604020202020204"/>
                <a:sym typeface="Arial" panose="020B0604020202020204"/>
              </a:rPr>
              <a:t> Hệ thống hoạt động với độ chính xác </a:t>
            </a:r>
            <a:r>
              <a:rPr lang="en-US" sz="3300">
                <a:solidFill>
                  <a:schemeClr val="dk1"/>
                </a:solidFill>
              </a:rPr>
              <a:t>chưa</a:t>
            </a:r>
            <a:r>
              <a:rPr lang="en-US" sz="3300">
                <a:solidFill>
                  <a:schemeClr val="dk1"/>
                </a:solidFill>
                <a:latin typeface="Arial" panose="020B0604020202020204"/>
                <a:ea typeface="Arial" panose="020B0604020202020204"/>
                <a:cs typeface="Arial" panose="020B0604020202020204"/>
                <a:sym typeface="Arial" panose="020B0604020202020204"/>
              </a:rPr>
              <a:t> cao.</a:t>
            </a:r>
            <a:endParaRPr sz="3300">
              <a:solidFill>
                <a:schemeClr val="dk1"/>
              </a:solidFill>
              <a:latin typeface="Arial" panose="020B0604020202020204"/>
              <a:ea typeface="Arial" panose="020B0604020202020204"/>
              <a:cs typeface="Arial" panose="020B0604020202020204"/>
              <a:sym typeface="Arial" panose="020B0604020202020204"/>
            </a:endParaRPr>
          </a:p>
          <a:p>
            <a:pPr marL="457200" marR="0" lvl="0" indent="0" algn="just" rtl="0">
              <a:lnSpc>
                <a:spcPct val="130000"/>
              </a:lnSpc>
              <a:spcBef>
                <a:spcPts val="0"/>
              </a:spcBef>
              <a:spcAft>
                <a:spcPts val="0"/>
              </a:spcAft>
              <a:buNone/>
            </a:pPr>
            <a:endParaRPr sz="3300">
              <a:solidFill>
                <a:schemeClr val="dk1"/>
              </a:solidFill>
              <a:latin typeface="Arial" panose="020B0604020202020204"/>
              <a:ea typeface="Arial" panose="020B0604020202020204"/>
              <a:cs typeface="Arial" panose="020B0604020202020204"/>
              <a:sym typeface="Arial" panose="020B0604020202020204"/>
            </a:endParaRPr>
          </a:p>
        </p:txBody>
      </p:sp>
      <p:pic>
        <p:nvPicPr>
          <p:cNvPr id="184" name="Google Shape;184;p10" descr="anh1"/>
          <p:cNvPicPr preferRelativeResize="0"/>
          <p:nvPr/>
        </p:nvPicPr>
        <p:blipFill rotWithShape="1">
          <a:blip r:embed="rId6"/>
          <a:srcRect/>
          <a:stretch>
            <a:fillRect/>
          </a:stretch>
        </p:blipFill>
        <p:spPr>
          <a:xfrm>
            <a:off x="716263" y="2379627"/>
            <a:ext cx="8012476" cy="4280761"/>
          </a:xfrm>
          <a:prstGeom prst="rect">
            <a:avLst/>
          </a:prstGeom>
          <a:noFill/>
          <a:ln>
            <a:noFill/>
          </a:ln>
        </p:spPr>
      </p:pic>
      <p:pic>
        <p:nvPicPr>
          <p:cNvPr id="185" name="Google Shape;185;p10"/>
          <p:cNvPicPr preferRelativeResize="0"/>
          <p:nvPr/>
        </p:nvPicPr>
        <p:blipFill>
          <a:blip r:embed="rId7"/>
          <a:stretch>
            <a:fillRect/>
          </a:stretch>
        </p:blipFill>
        <p:spPr>
          <a:xfrm>
            <a:off x="9298525" y="2270875"/>
            <a:ext cx="7940050" cy="4498276"/>
          </a:xfrm>
          <a:prstGeom prst="rect">
            <a:avLst/>
          </a:prstGeom>
          <a:noFill/>
          <a:ln>
            <a:noFill/>
          </a:ln>
        </p:spPr>
      </p:pic>
      <p:sp>
        <p:nvSpPr>
          <p:cNvPr id="186" name="Google Shape;186;p10"/>
          <p:cNvSpPr txBox="1"/>
          <p:nvPr/>
        </p:nvSpPr>
        <p:spPr>
          <a:xfrm>
            <a:off x="9348438" y="6956038"/>
            <a:ext cx="7840200" cy="2195700"/>
          </a:xfrm>
          <a:prstGeom prst="rect">
            <a:avLst/>
          </a:prstGeom>
          <a:noFill/>
          <a:ln>
            <a:noFill/>
          </a:ln>
        </p:spPr>
        <p:txBody>
          <a:bodyPr spcFirstLastPara="1" wrap="square" lIns="91425" tIns="45700" rIns="91425" bIns="45700" anchor="t" anchorCtr="0">
            <a:noAutofit/>
          </a:bodyPr>
          <a:lstStyle/>
          <a:p>
            <a:pPr marL="457200" marR="0" lvl="0" indent="0" algn="just" rtl="0">
              <a:lnSpc>
                <a:spcPct val="130000"/>
              </a:lnSpc>
              <a:spcBef>
                <a:spcPts val="0"/>
              </a:spcBef>
              <a:spcAft>
                <a:spcPts val="0"/>
              </a:spcAft>
              <a:buNone/>
            </a:pPr>
            <a:r>
              <a:rPr lang="en-US" sz="3300">
                <a:solidFill>
                  <a:schemeClr val="dk1"/>
                </a:solidFill>
              </a:rPr>
              <a:t>2. Chưa nhận diện được biển số xe 1 cách rõ ràng</a:t>
            </a:r>
            <a:endParaRPr sz="3300">
              <a:solidFill>
                <a:schemeClr val="dk1"/>
              </a:solidFill>
              <a:latin typeface="Arial" panose="020B0604020202020204"/>
              <a:ea typeface="Arial" panose="020B0604020202020204"/>
              <a:cs typeface="Arial" panose="020B0604020202020204"/>
              <a:sym typeface="Arial" panose="020B0604020202020204"/>
            </a:endParaRPr>
          </a:p>
          <a:p>
            <a:pPr marL="457200" marR="0" lvl="0" indent="0" algn="just" rtl="0">
              <a:lnSpc>
                <a:spcPct val="130000"/>
              </a:lnSpc>
              <a:spcBef>
                <a:spcPts val="0"/>
              </a:spcBef>
              <a:spcAft>
                <a:spcPts val="0"/>
              </a:spcAft>
              <a:buNone/>
            </a:pPr>
            <a:endParaRPr sz="330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11"/>
          <p:cNvSpPr/>
          <p:nvPr/>
        </p:nvSpPr>
        <p:spPr>
          <a:xfrm>
            <a:off x="0" y="9635852"/>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3"/>
            <a:stretch>
              <a:fillRect t="-16702" b="-16702"/>
            </a:stretch>
          </a:blipFill>
          <a:ln>
            <a:noFill/>
          </a:ln>
        </p:spPr>
        <p:txBody>
          <a:bodyPr/>
          <a:lstStyle/>
          <a:p>
            <a:endParaRPr lang="en-US"/>
          </a:p>
        </p:txBody>
      </p:sp>
      <p:sp>
        <p:nvSpPr>
          <p:cNvPr id="192" name="Google Shape;192;p11"/>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4"/>
            <a:stretch>
              <a:fillRect/>
            </a:stretch>
          </a:blipFill>
          <a:ln>
            <a:noFill/>
          </a:ln>
        </p:spPr>
        <p:txBody>
          <a:bodyPr/>
          <a:lstStyle/>
          <a:p>
            <a:endParaRPr lang="en-US"/>
          </a:p>
        </p:txBody>
      </p:sp>
      <p:sp>
        <p:nvSpPr>
          <p:cNvPr id="193" name="Google Shape;193;p11"/>
          <p:cNvSpPr txBox="1"/>
          <p:nvPr/>
        </p:nvSpPr>
        <p:spPr>
          <a:xfrm>
            <a:off x="496824" y="764717"/>
            <a:ext cx="132801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rgbClr val="FF6600"/>
                </a:solidFill>
                <a:latin typeface="Arial" panose="020B0604020202020204"/>
                <a:ea typeface="Arial" panose="020B0604020202020204"/>
                <a:cs typeface="Arial" panose="020B0604020202020204"/>
                <a:sym typeface="Arial" panose="020B0604020202020204"/>
              </a:rPr>
              <a:t>HẠN CHẾ &amp; HƯỚNG PHÁT TRIỂN</a:t>
            </a:r>
            <a:r>
              <a:rPr lang="en-US" sz="4000" b="1">
                <a:solidFill>
                  <a:srgbClr val="FF6600"/>
                </a:solidFill>
                <a:latin typeface="Arial" panose="020B0604020202020204"/>
                <a:ea typeface="Arial" panose="020B0604020202020204"/>
                <a:cs typeface="Arial" panose="020B0604020202020204"/>
                <a:sym typeface="Arial" panose="020B0604020202020204"/>
              </a:rPr>
              <a:t> </a:t>
            </a:r>
            <a:endParaRPr sz="4000" b="1">
              <a:solidFill>
                <a:srgbClr val="1F409A"/>
              </a:solidFill>
              <a:latin typeface="Arial" panose="020B0604020202020204"/>
              <a:ea typeface="Arial" panose="020B0604020202020204"/>
              <a:cs typeface="Arial" panose="020B0604020202020204"/>
              <a:sym typeface="Arial" panose="020B0604020202020204"/>
            </a:endParaRPr>
          </a:p>
        </p:txBody>
      </p:sp>
      <p:pic>
        <p:nvPicPr>
          <p:cNvPr id="194" name="Google Shape;194;p11" descr="Dai Nam [PPT] Template 15.png"/>
          <p:cNvPicPr preferRelativeResize="0"/>
          <p:nvPr/>
        </p:nvPicPr>
        <p:blipFill rotWithShape="1">
          <a:blip r:embed="rId5"/>
          <a:srcRect/>
          <a:stretch>
            <a:fillRect/>
          </a:stretch>
        </p:blipFill>
        <p:spPr>
          <a:xfrm>
            <a:off x="533400" y="1714500"/>
            <a:ext cx="12681785" cy="37785"/>
          </a:xfrm>
          <a:prstGeom prst="rect">
            <a:avLst/>
          </a:prstGeom>
          <a:noFill/>
          <a:ln>
            <a:noFill/>
          </a:ln>
        </p:spPr>
      </p:pic>
      <p:sp>
        <p:nvSpPr>
          <p:cNvPr id="195" name="Google Shape;195;p11"/>
          <p:cNvSpPr txBox="1"/>
          <p:nvPr/>
        </p:nvSpPr>
        <p:spPr>
          <a:xfrm>
            <a:off x="304800" y="2781300"/>
            <a:ext cx="9595485" cy="25971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a:solidFill>
                  <a:schemeClr val="dk1"/>
                </a:solidFill>
                <a:latin typeface="Arial" panose="020B0604020202020204"/>
                <a:ea typeface="Arial" panose="020B0604020202020204"/>
                <a:cs typeface="Arial" panose="020B0604020202020204"/>
                <a:sym typeface="Arial" panose="020B0604020202020204"/>
              </a:rPr>
              <a:t>- Nhận diện sai khi thời tiết xấu.</a:t>
            </a:r>
            <a:endParaRPr sz="4000">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endParaRPr sz="4000">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4000">
                <a:solidFill>
                  <a:schemeClr val="dk1"/>
                </a:solidFill>
                <a:latin typeface="Arial" panose="020B0604020202020204"/>
                <a:ea typeface="Arial" panose="020B0604020202020204"/>
                <a:cs typeface="Arial" panose="020B0604020202020204"/>
                <a:sym typeface="Arial" panose="020B0604020202020204"/>
              </a:rPr>
              <a:t>- Camera chất lượng kém ảnh hưởng đến độ chính xác.</a:t>
            </a:r>
            <a:endParaRPr sz="4000">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endParaRPr sz="4000">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4000">
                <a:solidFill>
                  <a:schemeClr val="dk1"/>
                </a:solidFill>
                <a:latin typeface="Arial" panose="020B0604020202020204"/>
                <a:ea typeface="Arial" panose="020B0604020202020204"/>
                <a:cs typeface="Arial" panose="020B0604020202020204"/>
                <a:sym typeface="Arial" panose="020B0604020202020204"/>
              </a:rPr>
              <a:t>- Cải thiện AI và tích hợp với hệ thống phạt nguội.</a:t>
            </a:r>
            <a:endParaRPr sz="4000">
              <a:solidFill>
                <a:schemeClr val="dk1"/>
              </a:solidFill>
              <a:latin typeface="Arial" panose="020B0604020202020204"/>
              <a:ea typeface="Arial" panose="020B0604020202020204"/>
              <a:cs typeface="Arial" panose="020B0604020202020204"/>
              <a:sym typeface="Arial" panose="020B0604020202020204"/>
            </a:endParaRPr>
          </a:p>
        </p:txBody>
      </p:sp>
      <p:pic>
        <p:nvPicPr>
          <p:cNvPr id="196" name="Google Shape;196;p11"/>
          <p:cNvPicPr preferRelativeResize="0"/>
          <p:nvPr/>
        </p:nvPicPr>
        <p:blipFill rotWithShape="1">
          <a:blip r:embed="rId6"/>
          <a:srcRect/>
          <a:stretch>
            <a:fillRect/>
          </a:stretch>
        </p:blipFill>
        <p:spPr>
          <a:xfrm>
            <a:off x="9480550" y="2505075"/>
            <a:ext cx="8779510" cy="66268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07527"/>
        </a:solidFill>
        <a:effectLst/>
      </p:bgPr>
    </p:bg>
    <p:spTree>
      <p:nvGrpSpPr>
        <p:cNvPr id="1" name="Shape 200"/>
        <p:cNvGrpSpPr/>
        <p:nvPr/>
      </p:nvGrpSpPr>
      <p:grpSpPr>
        <a:xfrm>
          <a:off x="0" y="0"/>
          <a:ext cx="0" cy="0"/>
          <a:chOff x="0" y="0"/>
          <a:chExt cx="0" cy="0"/>
        </a:xfrm>
      </p:grpSpPr>
      <p:sp>
        <p:nvSpPr>
          <p:cNvPr id="201" name="Google Shape;201;p13"/>
          <p:cNvSpPr/>
          <p:nvPr/>
        </p:nvSpPr>
        <p:spPr>
          <a:xfrm>
            <a:off x="5397986" y="952500"/>
            <a:ext cx="7492027" cy="5334000"/>
          </a:xfrm>
          <a:custGeom>
            <a:avLst/>
            <a:gdLst/>
            <a:ahLst/>
            <a:cxnLst/>
            <a:rect l="l" t="t" r="r" b="b"/>
            <a:pathLst>
              <a:path w="8449946" h="8108965" extrusionOk="0">
                <a:moveTo>
                  <a:pt x="0" y="0"/>
                </a:moveTo>
                <a:lnTo>
                  <a:pt x="8449946" y="0"/>
                </a:lnTo>
                <a:lnTo>
                  <a:pt x="8449946" y="8108965"/>
                </a:lnTo>
                <a:lnTo>
                  <a:pt x="0" y="8108965"/>
                </a:lnTo>
                <a:lnTo>
                  <a:pt x="0" y="0"/>
                </a:lnTo>
                <a:close/>
              </a:path>
            </a:pathLst>
          </a:custGeom>
          <a:blipFill rotWithShape="1">
            <a:blip r:embed="rId3"/>
            <a:stretch>
              <a:fillRect t="-34284"/>
            </a:stretch>
          </a:blipFill>
          <a:ln>
            <a:noFill/>
          </a:ln>
        </p:spPr>
        <p:txBody>
          <a:bodyPr/>
          <a:lstStyle/>
          <a:p>
            <a:endParaRPr lang="en-US"/>
          </a:p>
        </p:txBody>
      </p:sp>
      <p:sp>
        <p:nvSpPr>
          <p:cNvPr id="202" name="Google Shape;202;p13"/>
          <p:cNvSpPr/>
          <p:nvPr/>
        </p:nvSpPr>
        <p:spPr>
          <a:xfrm>
            <a:off x="5596085" y="5143500"/>
            <a:ext cx="7315200" cy="2061556"/>
          </a:xfrm>
          <a:custGeom>
            <a:avLst/>
            <a:gdLst/>
            <a:ahLst/>
            <a:cxnLst/>
            <a:rect l="l" t="t" r="r" b="b"/>
            <a:pathLst>
              <a:path w="7315200" h="2061556" extrusionOk="0">
                <a:moveTo>
                  <a:pt x="0" y="0"/>
                </a:moveTo>
                <a:lnTo>
                  <a:pt x="7315200" y="0"/>
                </a:lnTo>
                <a:lnTo>
                  <a:pt x="7315200" y="2061556"/>
                </a:lnTo>
                <a:lnTo>
                  <a:pt x="0" y="2061556"/>
                </a:lnTo>
                <a:lnTo>
                  <a:pt x="0" y="0"/>
                </a:lnTo>
                <a:close/>
              </a:path>
            </a:pathLst>
          </a:custGeom>
          <a:blipFill rotWithShape="1">
            <a:blip r:embed="rId4"/>
            <a:stretch>
              <a:fillRect/>
            </a:stretch>
          </a:blipFill>
          <a:ln>
            <a:noFill/>
          </a:ln>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2" descr="Dai Nam [PPT] Template 15.png"/>
          <p:cNvPicPr preferRelativeResize="0"/>
          <p:nvPr/>
        </p:nvPicPr>
        <p:blipFill rotWithShape="1">
          <a:blip r:embed="rId3"/>
          <a:srcRect/>
          <a:stretch>
            <a:fillRect/>
          </a:stretch>
        </p:blipFill>
        <p:spPr>
          <a:xfrm>
            <a:off x="533400" y="1714500"/>
            <a:ext cx="12681785" cy="37785"/>
          </a:xfrm>
          <a:prstGeom prst="rect">
            <a:avLst/>
          </a:prstGeom>
          <a:noFill/>
          <a:ln>
            <a:noFill/>
          </a:ln>
        </p:spPr>
      </p:pic>
      <p:sp>
        <p:nvSpPr>
          <p:cNvPr id="99" name="Google Shape;99;p2"/>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4"/>
            <a:stretch>
              <a:fillRect/>
            </a:stretch>
          </a:blipFill>
          <a:ln>
            <a:noFill/>
          </a:ln>
        </p:spPr>
        <p:txBody>
          <a:bodyPr/>
          <a:lstStyle/>
          <a:p>
            <a:endParaRPr lang="en-US"/>
          </a:p>
        </p:txBody>
      </p:sp>
      <p:sp>
        <p:nvSpPr>
          <p:cNvPr id="100" name="Google Shape;100;p2"/>
          <p:cNvSpPr txBox="1"/>
          <p:nvPr/>
        </p:nvSpPr>
        <p:spPr>
          <a:xfrm>
            <a:off x="496824" y="764717"/>
            <a:ext cx="13280136" cy="70675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i="0" u="none" strike="noStrike" cap="none">
                <a:solidFill>
                  <a:srgbClr val="FF0000"/>
                </a:solidFill>
                <a:latin typeface="Arial" panose="020B0604020202020204"/>
                <a:ea typeface="Arial" panose="020B0604020202020204"/>
                <a:cs typeface="Arial" panose="020B0604020202020204"/>
                <a:sym typeface="Arial" panose="020B0604020202020204"/>
              </a:rPr>
              <a:t>MỤC LỤC</a:t>
            </a:r>
            <a:endParaRPr sz="4000" b="1">
              <a:solidFill>
                <a:srgbClr val="FF0000"/>
              </a:solidFill>
              <a:latin typeface="Arial" panose="020B0604020202020204"/>
              <a:ea typeface="Arial" panose="020B0604020202020204"/>
              <a:cs typeface="Arial" panose="020B0604020202020204"/>
              <a:sym typeface="Arial" panose="020B0604020202020204"/>
            </a:endParaRPr>
          </a:p>
        </p:txBody>
      </p:sp>
      <p:sp>
        <p:nvSpPr>
          <p:cNvPr id="101" name="Google Shape;101;p2"/>
          <p:cNvSpPr/>
          <p:nvPr/>
        </p:nvSpPr>
        <p:spPr>
          <a:xfrm>
            <a:off x="0" y="9639027"/>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5"/>
            <a:stretch>
              <a:fillRect t="-16702" b="-16702"/>
            </a:stretch>
          </a:blipFill>
          <a:ln>
            <a:noFill/>
          </a:ln>
        </p:spPr>
        <p:txBody>
          <a:bodyPr/>
          <a:lstStyle/>
          <a:p>
            <a:endParaRPr lang="en-US"/>
          </a:p>
        </p:txBody>
      </p:sp>
      <p:sp>
        <p:nvSpPr>
          <p:cNvPr id="102" name="Google Shape;102;p2"/>
          <p:cNvSpPr txBox="1"/>
          <p:nvPr/>
        </p:nvSpPr>
        <p:spPr>
          <a:xfrm>
            <a:off x="1752600" y="2400300"/>
            <a:ext cx="11630025" cy="6534785"/>
          </a:xfrm>
          <a:prstGeom prst="rect">
            <a:avLst/>
          </a:prstGeom>
          <a:noFill/>
          <a:ln>
            <a:noFill/>
          </a:ln>
        </p:spPr>
        <p:txBody>
          <a:bodyPr spcFirstLastPara="1" wrap="square" lIns="91425" tIns="45700" rIns="91425" bIns="45700" anchor="t" anchorCtr="0">
            <a:noAutofit/>
          </a:bodyPr>
          <a:lstStyle/>
          <a:p>
            <a:pPr marL="571500" marR="0" lvl="0" indent="-571500" algn="just" rtl="0">
              <a:lnSpc>
                <a:spcPct val="60000"/>
              </a:lnSpc>
              <a:spcBef>
                <a:spcPts val="0"/>
              </a:spcBef>
              <a:spcAft>
                <a:spcPts val="0"/>
              </a:spcAft>
              <a:buClr>
                <a:srgbClr val="1F409A"/>
              </a:buClr>
              <a:buSzPts val="3600"/>
              <a:buFont typeface="Arial" panose="020B0604020202020204"/>
              <a:buChar char="•"/>
            </a:pPr>
            <a:r>
              <a:rPr lang="en-US" sz="3600">
                <a:solidFill>
                  <a:schemeClr val="dk1"/>
                </a:solidFill>
                <a:latin typeface="Arial" panose="020B0604020202020204"/>
                <a:ea typeface="Arial" panose="020B0604020202020204"/>
                <a:cs typeface="Arial" panose="020B0604020202020204"/>
                <a:sym typeface="Arial" panose="020B0604020202020204"/>
              </a:rPr>
              <a:t>Giới thiệu đề tài</a:t>
            </a: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342900" algn="just" rtl="0">
              <a:lnSpc>
                <a:spcPct val="60000"/>
              </a:lnSpc>
              <a:spcBef>
                <a:spcPts val="0"/>
              </a:spcBef>
              <a:spcAft>
                <a:spcPts val="0"/>
              </a:spcAft>
              <a:buClr>
                <a:srgbClr val="1F409A"/>
              </a:buClr>
              <a:buSzPts val="3600"/>
              <a:buFont typeface="Arial" panose="020B0604020202020204"/>
              <a:buNone/>
            </a:pP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571500" algn="just" rtl="0">
              <a:lnSpc>
                <a:spcPct val="60000"/>
              </a:lnSpc>
              <a:spcBef>
                <a:spcPts val="0"/>
              </a:spcBef>
              <a:spcAft>
                <a:spcPts val="0"/>
              </a:spcAft>
              <a:buClr>
                <a:srgbClr val="1F409A"/>
              </a:buClr>
              <a:buSzPts val="3600"/>
              <a:buFont typeface="Arial" panose="020B0604020202020204"/>
              <a:buChar char="•"/>
            </a:pPr>
            <a:r>
              <a:rPr lang="en-US" sz="3600">
                <a:solidFill>
                  <a:schemeClr val="dk1"/>
                </a:solidFill>
                <a:latin typeface="Arial" panose="020B0604020202020204"/>
                <a:ea typeface="Arial" panose="020B0604020202020204"/>
                <a:cs typeface="Arial" panose="020B0604020202020204"/>
                <a:sym typeface="Arial" panose="020B0604020202020204"/>
              </a:rPr>
              <a:t>Mục tiêu của nhóm và đề xuất</a:t>
            </a: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342900" algn="just" rtl="0">
              <a:lnSpc>
                <a:spcPct val="60000"/>
              </a:lnSpc>
              <a:spcBef>
                <a:spcPts val="0"/>
              </a:spcBef>
              <a:spcAft>
                <a:spcPts val="0"/>
              </a:spcAft>
              <a:buClr>
                <a:srgbClr val="1F409A"/>
              </a:buClr>
              <a:buSzPts val="3600"/>
              <a:buFont typeface="Arial" panose="020B0604020202020204"/>
              <a:buNone/>
            </a:pP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571500" algn="just" rtl="0">
              <a:lnSpc>
                <a:spcPct val="60000"/>
              </a:lnSpc>
              <a:spcBef>
                <a:spcPts val="0"/>
              </a:spcBef>
              <a:spcAft>
                <a:spcPts val="0"/>
              </a:spcAft>
              <a:buClr>
                <a:srgbClr val="1F409A"/>
              </a:buClr>
              <a:buSzPts val="3600"/>
              <a:buFont typeface="Arial" panose="020B0604020202020204"/>
              <a:buChar char="•"/>
            </a:pPr>
            <a:r>
              <a:rPr lang="en-US" sz="3600">
                <a:solidFill>
                  <a:schemeClr val="dk1"/>
                </a:solidFill>
                <a:latin typeface="Arial" panose="020B0604020202020204"/>
                <a:ea typeface="Arial" panose="020B0604020202020204"/>
                <a:cs typeface="Arial" panose="020B0604020202020204"/>
                <a:sym typeface="Arial" panose="020B0604020202020204"/>
              </a:rPr>
              <a:t>Các nghiên cứu liên quan</a:t>
            </a: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342900" algn="just" rtl="0">
              <a:lnSpc>
                <a:spcPct val="70000"/>
              </a:lnSpc>
              <a:spcBef>
                <a:spcPts val="0"/>
              </a:spcBef>
              <a:spcAft>
                <a:spcPts val="0"/>
              </a:spcAft>
              <a:buClr>
                <a:srgbClr val="1F409A"/>
              </a:buClr>
              <a:buSzPts val="3600"/>
              <a:buFont typeface="Arial" panose="020B0604020202020204"/>
              <a:buNone/>
            </a:pP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571500" algn="just" rtl="0">
              <a:lnSpc>
                <a:spcPct val="70000"/>
              </a:lnSpc>
              <a:spcBef>
                <a:spcPts val="0"/>
              </a:spcBef>
              <a:spcAft>
                <a:spcPts val="0"/>
              </a:spcAft>
              <a:buClr>
                <a:srgbClr val="1F409A"/>
              </a:buClr>
              <a:buSzPts val="3600"/>
              <a:buFont typeface="Arial" panose="020B0604020202020204"/>
              <a:buChar char="•"/>
            </a:pPr>
            <a:r>
              <a:rPr lang="en-US" sz="3600">
                <a:solidFill>
                  <a:schemeClr val="dk1"/>
                </a:solidFill>
                <a:latin typeface="Arial" panose="020B0604020202020204"/>
                <a:ea typeface="Arial" panose="020B0604020202020204"/>
                <a:cs typeface="Arial" panose="020B0604020202020204"/>
                <a:sym typeface="Arial" panose="020B0604020202020204"/>
              </a:rPr>
              <a:t>Sơ đồ hệ thống</a:t>
            </a: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342900" algn="just" rtl="0">
              <a:lnSpc>
                <a:spcPct val="70000"/>
              </a:lnSpc>
              <a:spcBef>
                <a:spcPts val="0"/>
              </a:spcBef>
              <a:spcAft>
                <a:spcPts val="0"/>
              </a:spcAft>
              <a:buClr>
                <a:srgbClr val="1F409A"/>
              </a:buClr>
              <a:buSzPts val="3600"/>
              <a:buFont typeface="Arial" panose="020B0604020202020204"/>
              <a:buNone/>
            </a:pP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571500" algn="just" rtl="0">
              <a:lnSpc>
                <a:spcPct val="70000"/>
              </a:lnSpc>
              <a:spcBef>
                <a:spcPts val="0"/>
              </a:spcBef>
              <a:spcAft>
                <a:spcPts val="0"/>
              </a:spcAft>
              <a:buClr>
                <a:srgbClr val="1F409A"/>
              </a:buClr>
              <a:buSzPts val="3600"/>
              <a:buFont typeface="Arial" panose="020B0604020202020204"/>
              <a:buChar char="•"/>
            </a:pPr>
            <a:r>
              <a:rPr lang="en-US" sz="3600">
                <a:solidFill>
                  <a:schemeClr val="dk1"/>
                </a:solidFill>
                <a:latin typeface="Arial" panose="020B0604020202020204"/>
                <a:ea typeface="Arial" panose="020B0604020202020204"/>
                <a:cs typeface="Arial" panose="020B0604020202020204"/>
                <a:sym typeface="Arial" panose="020B0604020202020204"/>
              </a:rPr>
              <a:t>Các thiết bị &amp; mô hình</a:t>
            </a: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571500" algn="just" rtl="0">
              <a:lnSpc>
                <a:spcPct val="130000"/>
              </a:lnSpc>
              <a:spcBef>
                <a:spcPts val="0"/>
              </a:spcBef>
              <a:spcAft>
                <a:spcPts val="0"/>
              </a:spcAft>
              <a:buClr>
                <a:srgbClr val="1F409A"/>
              </a:buClr>
              <a:buSzPts val="3600"/>
              <a:buFont typeface="Arial" panose="020B0604020202020204"/>
              <a:buChar char="•"/>
            </a:pPr>
            <a:r>
              <a:rPr lang="en-US" sz="3600">
                <a:solidFill>
                  <a:schemeClr val="dk1"/>
                </a:solidFill>
                <a:latin typeface="Arial" panose="020B0604020202020204"/>
                <a:ea typeface="Arial" panose="020B0604020202020204"/>
                <a:cs typeface="Arial" panose="020B0604020202020204"/>
                <a:sym typeface="Arial" panose="020B0604020202020204"/>
              </a:rPr>
              <a:t>Ứng dụng thực tế</a:t>
            </a: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342900" algn="just" rtl="0">
              <a:lnSpc>
                <a:spcPct val="60000"/>
              </a:lnSpc>
              <a:spcBef>
                <a:spcPts val="0"/>
              </a:spcBef>
              <a:spcAft>
                <a:spcPts val="0"/>
              </a:spcAft>
              <a:buClr>
                <a:srgbClr val="1F409A"/>
              </a:buClr>
              <a:buSzPts val="3600"/>
              <a:buFont typeface="Arial" panose="020B0604020202020204"/>
              <a:buNone/>
            </a:pP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571500" algn="just" rtl="0">
              <a:lnSpc>
                <a:spcPct val="60000"/>
              </a:lnSpc>
              <a:spcBef>
                <a:spcPts val="0"/>
              </a:spcBef>
              <a:spcAft>
                <a:spcPts val="0"/>
              </a:spcAft>
              <a:buClr>
                <a:srgbClr val="1F409A"/>
              </a:buClr>
              <a:buSzPts val="3600"/>
              <a:buFont typeface="Arial" panose="020B0604020202020204"/>
              <a:buChar char="•"/>
            </a:pPr>
            <a:r>
              <a:rPr lang="en-US" sz="3600">
                <a:solidFill>
                  <a:schemeClr val="dk1"/>
                </a:solidFill>
                <a:latin typeface="Arial" panose="020B0604020202020204"/>
                <a:ea typeface="Arial" panose="020B0604020202020204"/>
                <a:cs typeface="Arial" panose="020B0604020202020204"/>
                <a:sym typeface="Arial" panose="020B0604020202020204"/>
              </a:rPr>
              <a:t>Thực nghiệm thử nghiệm</a:t>
            </a: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342900" algn="just" rtl="0">
              <a:lnSpc>
                <a:spcPct val="60000"/>
              </a:lnSpc>
              <a:spcBef>
                <a:spcPts val="0"/>
              </a:spcBef>
              <a:spcAft>
                <a:spcPts val="0"/>
              </a:spcAft>
              <a:buClr>
                <a:srgbClr val="1F409A"/>
              </a:buClr>
              <a:buSzPts val="3600"/>
              <a:buFont typeface="Arial" panose="020B0604020202020204"/>
              <a:buNone/>
            </a:pPr>
            <a:endParaRPr sz="3600">
              <a:solidFill>
                <a:schemeClr val="dk1"/>
              </a:solidFill>
              <a:latin typeface="Arial" panose="020B0604020202020204"/>
              <a:ea typeface="Arial" panose="020B0604020202020204"/>
              <a:cs typeface="Arial" panose="020B0604020202020204"/>
              <a:sym typeface="Arial" panose="020B0604020202020204"/>
            </a:endParaRPr>
          </a:p>
          <a:p>
            <a:pPr marL="571500" marR="0" lvl="0" indent="-571500" algn="just" rtl="0">
              <a:lnSpc>
                <a:spcPct val="60000"/>
              </a:lnSpc>
              <a:spcBef>
                <a:spcPts val="0"/>
              </a:spcBef>
              <a:spcAft>
                <a:spcPts val="0"/>
              </a:spcAft>
              <a:buClr>
                <a:srgbClr val="1F409A"/>
              </a:buClr>
              <a:buSzPts val="3600"/>
              <a:buFont typeface="Arial" panose="020B0604020202020204"/>
              <a:buChar char="•"/>
            </a:pPr>
            <a:r>
              <a:rPr lang="en-US" sz="3600">
                <a:solidFill>
                  <a:schemeClr val="dk1"/>
                </a:solidFill>
                <a:latin typeface="Arial" panose="020B0604020202020204"/>
                <a:ea typeface="Arial" panose="020B0604020202020204"/>
                <a:cs typeface="Arial" panose="020B0604020202020204"/>
                <a:sym typeface="Arial" panose="020B0604020202020204"/>
              </a:rPr>
              <a:t>Kết luận: Ưu điểm và hạn chế</a:t>
            </a:r>
            <a:endParaRPr sz="3600">
              <a:solidFill>
                <a:schemeClr val="dk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3"/>
          <p:cNvSpPr/>
          <p:nvPr/>
        </p:nvSpPr>
        <p:spPr>
          <a:xfrm>
            <a:off x="0" y="9635852"/>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3"/>
            <a:stretch>
              <a:fillRect t="-16702" b="-16702"/>
            </a:stretch>
          </a:blipFill>
          <a:ln>
            <a:noFill/>
          </a:ln>
        </p:spPr>
        <p:txBody>
          <a:bodyPr/>
          <a:lstStyle/>
          <a:p>
            <a:endParaRPr lang="en-US"/>
          </a:p>
        </p:txBody>
      </p:sp>
      <p:sp>
        <p:nvSpPr>
          <p:cNvPr id="108" name="Google Shape;108;p3"/>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4"/>
            <a:stretch>
              <a:fillRect/>
            </a:stretch>
          </a:blipFill>
          <a:ln>
            <a:noFill/>
          </a:ln>
        </p:spPr>
        <p:txBody>
          <a:bodyPr/>
          <a:lstStyle/>
          <a:p>
            <a:endParaRPr lang="en-US"/>
          </a:p>
        </p:txBody>
      </p:sp>
      <p:sp>
        <p:nvSpPr>
          <p:cNvPr id="109" name="Google Shape;109;p3"/>
          <p:cNvSpPr txBox="1"/>
          <p:nvPr/>
        </p:nvSpPr>
        <p:spPr>
          <a:xfrm>
            <a:off x="496825" y="764727"/>
            <a:ext cx="13280100" cy="6465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SzPts val="1100"/>
              <a:buNone/>
            </a:pPr>
            <a:r>
              <a:rPr lang="en-US" sz="3600" b="1">
                <a:solidFill>
                  <a:srgbClr val="FF0000"/>
                </a:solidFill>
              </a:rPr>
              <a:t>ĐẶT VẤN ĐỀ</a:t>
            </a:r>
            <a:endParaRPr sz="3600" b="1">
              <a:solidFill>
                <a:srgbClr val="FF0000"/>
              </a:solidFill>
            </a:endParaRPr>
          </a:p>
        </p:txBody>
      </p:sp>
      <p:pic>
        <p:nvPicPr>
          <p:cNvPr id="110" name="Google Shape;110;p3" descr="Dai Nam [PPT] Template 15.png"/>
          <p:cNvPicPr preferRelativeResize="0"/>
          <p:nvPr/>
        </p:nvPicPr>
        <p:blipFill rotWithShape="1">
          <a:blip r:embed="rId5"/>
          <a:srcRect/>
          <a:stretch>
            <a:fillRect/>
          </a:stretch>
        </p:blipFill>
        <p:spPr>
          <a:xfrm>
            <a:off x="533400" y="1714500"/>
            <a:ext cx="12681785" cy="37785"/>
          </a:xfrm>
          <a:prstGeom prst="rect">
            <a:avLst/>
          </a:prstGeom>
          <a:noFill/>
          <a:ln>
            <a:noFill/>
          </a:ln>
        </p:spPr>
      </p:pic>
      <p:sp>
        <p:nvSpPr>
          <p:cNvPr id="111" name="Google Shape;111;p3"/>
          <p:cNvSpPr txBox="1"/>
          <p:nvPr/>
        </p:nvSpPr>
        <p:spPr>
          <a:xfrm>
            <a:off x="313725" y="2478400"/>
            <a:ext cx="10270500" cy="6121500"/>
          </a:xfrm>
          <a:prstGeom prst="rect">
            <a:avLst/>
          </a:prstGeom>
          <a:noFill/>
          <a:ln>
            <a:noFill/>
          </a:ln>
        </p:spPr>
        <p:txBody>
          <a:bodyPr spcFirstLastPara="1" wrap="square" lIns="91425" tIns="45700" rIns="91425" bIns="45700" anchor="t" anchorCtr="0">
            <a:noAutofit/>
          </a:bodyPr>
          <a:lstStyle/>
          <a:p>
            <a:pPr marL="457200" lvl="0" indent="-419100" algn="just" rtl="0">
              <a:lnSpc>
                <a:spcPct val="150000"/>
              </a:lnSpc>
              <a:spcBef>
                <a:spcPts val="0"/>
              </a:spcBef>
              <a:spcAft>
                <a:spcPts val="0"/>
              </a:spcAft>
              <a:buClr>
                <a:schemeClr val="dk1"/>
              </a:buClr>
              <a:buSzPts val="3000"/>
              <a:buChar char="●"/>
            </a:pPr>
            <a:r>
              <a:rPr lang="en-US" sz="3000">
                <a:solidFill>
                  <a:schemeClr val="dk1"/>
                </a:solidFill>
              </a:rPr>
              <a:t>Trong những năm gần đây, tình trạng vi phạm giao thông, đặc biệt là hành vi vượt đèn đỏ, ngày càng gia tăng, gây ảnh hưởng nghiêm trọng đến an toàn giao thông, tỷ lệ tai nạn giao thông do vượt đèn đỏ chiếm một phần đáng kể trong tổng số vụ tai nạn. Các biện pháp giám sát hiện nay, như camera thông thường hoặc cảnh sát giao thông, còn nhiều hạn chế do yêu cầu giám sát thủ công, khó khăn trong việc thu thập và xử lý dữ liệu.</a:t>
            </a:r>
            <a:endParaRPr sz="3000">
              <a:solidFill>
                <a:schemeClr val="dk1"/>
              </a:solidFill>
            </a:endParaRPr>
          </a:p>
          <a:p>
            <a:pPr marL="457200" marR="0" lvl="0" indent="0" algn="just" rtl="0">
              <a:lnSpc>
                <a:spcPct val="150000"/>
              </a:lnSpc>
              <a:spcBef>
                <a:spcPts val="0"/>
              </a:spcBef>
              <a:spcAft>
                <a:spcPts val="0"/>
              </a:spcAft>
              <a:buNone/>
            </a:pPr>
            <a:endParaRPr sz="36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12" name="Google Shape;112;p3"/>
          <p:cNvPicPr preferRelativeResize="0"/>
          <p:nvPr/>
        </p:nvPicPr>
        <p:blipFill rotWithShape="1">
          <a:blip r:embed="rId6"/>
          <a:srcRect t="2930" b="-2929"/>
          <a:stretch>
            <a:fillRect/>
          </a:stretch>
        </p:blipFill>
        <p:spPr>
          <a:xfrm>
            <a:off x="11056779" y="2643525"/>
            <a:ext cx="7128345" cy="56345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Google Shape;117;p4" descr="Dai Nam [PPT] Template 15.png"/>
          <p:cNvPicPr preferRelativeResize="0"/>
          <p:nvPr/>
        </p:nvPicPr>
        <p:blipFill rotWithShape="1">
          <a:blip r:embed="rId3"/>
          <a:srcRect/>
          <a:stretch>
            <a:fillRect/>
          </a:stretch>
        </p:blipFill>
        <p:spPr>
          <a:xfrm>
            <a:off x="533400" y="1714500"/>
            <a:ext cx="12681785" cy="37785"/>
          </a:xfrm>
          <a:prstGeom prst="rect">
            <a:avLst/>
          </a:prstGeom>
          <a:noFill/>
          <a:ln>
            <a:noFill/>
          </a:ln>
        </p:spPr>
      </p:pic>
      <p:sp>
        <p:nvSpPr>
          <p:cNvPr id="118" name="Google Shape;118;p4"/>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4"/>
            <a:stretch>
              <a:fillRect/>
            </a:stretch>
          </a:blipFill>
          <a:ln>
            <a:noFill/>
          </a:ln>
        </p:spPr>
        <p:txBody>
          <a:bodyPr/>
          <a:lstStyle/>
          <a:p>
            <a:endParaRPr lang="en-US"/>
          </a:p>
        </p:txBody>
      </p:sp>
      <p:sp>
        <p:nvSpPr>
          <p:cNvPr id="119" name="Google Shape;119;p4"/>
          <p:cNvSpPr txBox="1"/>
          <p:nvPr/>
        </p:nvSpPr>
        <p:spPr>
          <a:xfrm>
            <a:off x="496824" y="764717"/>
            <a:ext cx="13280100" cy="13452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Clr>
                <a:schemeClr val="dk1"/>
              </a:buClr>
              <a:buSzPts val="1100"/>
              <a:buFont typeface="Arial" panose="020B0604020202020204"/>
              <a:buNone/>
            </a:pPr>
            <a:r>
              <a:rPr lang="en-US" sz="3600" b="1">
                <a:solidFill>
                  <a:srgbClr val="FF0000"/>
                </a:solidFill>
              </a:rPr>
              <a:t>GIỚI THIỆU ĐỀ TÀI</a:t>
            </a:r>
            <a:endParaRPr sz="3600" b="1">
              <a:solidFill>
                <a:srgbClr val="FF0000"/>
              </a:solidFill>
            </a:endParaRPr>
          </a:p>
          <a:p>
            <a:pPr marL="0" marR="0" lvl="0" indent="0" algn="l" rtl="0">
              <a:lnSpc>
                <a:spcPct val="115000"/>
              </a:lnSpc>
              <a:spcBef>
                <a:spcPts val="0"/>
              </a:spcBef>
              <a:spcAft>
                <a:spcPts val="0"/>
              </a:spcAft>
              <a:buClr>
                <a:schemeClr val="dk1"/>
              </a:buClr>
              <a:buSzPts val="1100"/>
              <a:buFont typeface="Arial" panose="020B0604020202020204"/>
              <a:buNone/>
            </a:pPr>
            <a:endParaRPr sz="4000" b="1">
              <a:solidFill>
                <a:srgbClr val="FF0000"/>
              </a:solidFill>
            </a:endParaRPr>
          </a:p>
        </p:txBody>
      </p:sp>
      <p:sp>
        <p:nvSpPr>
          <p:cNvPr id="120" name="Google Shape;120;p4"/>
          <p:cNvSpPr txBox="1"/>
          <p:nvPr/>
        </p:nvSpPr>
        <p:spPr>
          <a:xfrm>
            <a:off x="767050" y="2955113"/>
            <a:ext cx="8548200" cy="4972800"/>
          </a:xfrm>
          <a:prstGeom prst="rect">
            <a:avLst/>
          </a:prstGeom>
          <a:noFill/>
          <a:ln>
            <a:noFill/>
          </a:ln>
        </p:spPr>
        <p:txBody>
          <a:bodyPr spcFirstLastPara="1" wrap="square" lIns="91425" tIns="45700" rIns="91425" bIns="45700" anchor="t" anchorCtr="0">
            <a:noAutofit/>
          </a:bodyPr>
          <a:lstStyle/>
          <a:p>
            <a:pPr marL="457200" lvl="0" indent="-457200" algn="l" rtl="0">
              <a:lnSpc>
                <a:spcPct val="115000"/>
              </a:lnSpc>
              <a:spcBef>
                <a:spcPts val="0"/>
              </a:spcBef>
              <a:spcAft>
                <a:spcPts val="0"/>
              </a:spcAft>
              <a:buClr>
                <a:schemeClr val="dk1"/>
              </a:buClr>
              <a:buSzPts val="3600"/>
              <a:buChar char="●"/>
            </a:pPr>
            <a:r>
              <a:rPr lang="en-US" sz="3600">
                <a:solidFill>
                  <a:schemeClr val="dk1"/>
                </a:solidFill>
              </a:rPr>
              <a:t>Hệ thống phát hiện phương tiện vượt đèn đỏ là một ứng dụng của AI và IoT trong giám sát giao thông. Hệ thống sử dụng camera giám sát, thuật toán xử lý ảnh, và nhận diện biển số xe phương tiện khi vi phạm vượt đèn đỏ.</a:t>
            </a:r>
            <a:endParaRPr sz="3600">
              <a:solidFill>
                <a:schemeClr val="dk1"/>
              </a:solidFill>
            </a:endParaRPr>
          </a:p>
          <a:p>
            <a:pPr marL="0" marR="0" lvl="0" indent="0" algn="just" rtl="0">
              <a:lnSpc>
                <a:spcPct val="90000"/>
              </a:lnSpc>
              <a:spcBef>
                <a:spcPts val="0"/>
              </a:spcBef>
              <a:spcAft>
                <a:spcPts val="0"/>
              </a:spcAft>
              <a:buNone/>
            </a:pPr>
            <a:endParaRPr sz="450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21" name="Google Shape;121;p4"/>
          <p:cNvSpPr/>
          <p:nvPr/>
        </p:nvSpPr>
        <p:spPr>
          <a:xfrm>
            <a:off x="0" y="9639027"/>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5"/>
            <a:stretch>
              <a:fillRect t="-16702" b="-16702"/>
            </a:stretch>
          </a:blipFill>
          <a:ln>
            <a:noFill/>
          </a:ln>
        </p:spPr>
        <p:txBody>
          <a:bodyPr/>
          <a:lstStyle/>
          <a:p>
            <a:endParaRPr lang="en-US"/>
          </a:p>
        </p:txBody>
      </p:sp>
      <p:pic>
        <p:nvPicPr>
          <p:cNvPr id="122" name="Google Shape;122;p4"/>
          <p:cNvPicPr preferRelativeResize="0"/>
          <p:nvPr/>
        </p:nvPicPr>
        <p:blipFill>
          <a:blip r:embed="rId6"/>
          <a:stretch>
            <a:fillRect/>
          </a:stretch>
        </p:blipFill>
        <p:spPr>
          <a:xfrm>
            <a:off x="9676050" y="2478400"/>
            <a:ext cx="7849950" cy="59262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5"/>
          <p:cNvSpPr/>
          <p:nvPr/>
        </p:nvSpPr>
        <p:spPr>
          <a:xfrm>
            <a:off x="0" y="9635852"/>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3"/>
            <a:stretch>
              <a:fillRect t="-16702" b="-16702"/>
            </a:stretch>
          </a:blipFill>
          <a:ln>
            <a:noFill/>
          </a:ln>
        </p:spPr>
        <p:txBody>
          <a:bodyPr/>
          <a:lstStyle/>
          <a:p>
            <a:endParaRPr lang="en-US"/>
          </a:p>
        </p:txBody>
      </p:sp>
      <p:sp>
        <p:nvSpPr>
          <p:cNvPr id="128" name="Google Shape;128;p5"/>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4"/>
            <a:stretch>
              <a:fillRect/>
            </a:stretch>
          </a:blipFill>
          <a:ln>
            <a:noFill/>
          </a:ln>
        </p:spPr>
        <p:txBody>
          <a:bodyPr/>
          <a:lstStyle/>
          <a:p>
            <a:endParaRPr lang="en-US"/>
          </a:p>
        </p:txBody>
      </p:sp>
      <p:sp>
        <p:nvSpPr>
          <p:cNvPr id="129" name="Google Shape;129;p5"/>
          <p:cNvSpPr txBox="1"/>
          <p:nvPr/>
        </p:nvSpPr>
        <p:spPr>
          <a:xfrm>
            <a:off x="496824" y="764717"/>
            <a:ext cx="13280100" cy="132461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Clr>
                <a:schemeClr val="dk1"/>
              </a:buClr>
              <a:buSzPts val="1100"/>
              <a:buFont typeface="Arial" panose="020B0604020202020204"/>
              <a:buNone/>
            </a:pPr>
            <a:r>
              <a:rPr lang="en-US" sz="3500" b="1">
                <a:solidFill>
                  <a:srgbClr val="FF0000"/>
                </a:solidFill>
              </a:rPr>
              <a:t>MỤC TIÊU CỦA NHÓM VÀ ĐỀ XUẤT</a:t>
            </a:r>
            <a:endParaRPr sz="3500" b="1">
              <a:solidFill>
                <a:srgbClr val="FF0000"/>
              </a:solidFill>
            </a:endParaRPr>
          </a:p>
          <a:p>
            <a:pPr marL="0" marR="0" lvl="0" indent="0" algn="l" rtl="0">
              <a:spcBef>
                <a:spcPts val="0"/>
              </a:spcBef>
              <a:spcAft>
                <a:spcPts val="0"/>
              </a:spcAft>
              <a:buNone/>
            </a:pPr>
            <a:endParaRPr sz="4000" b="1">
              <a:solidFill>
                <a:srgbClr val="FF0000"/>
              </a:solidFill>
            </a:endParaRPr>
          </a:p>
        </p:txBody>
      </p:sp>
      <p:pic>
        <p:nvPicPr>
          <p:cNvPr id="130" name="Google Shape;130;p5" descr="Dai Nam [PPT] Template 15.png"/>
          <p:cNvPicPr preferRelativeResize="0"/>
          <p:nvPr/>
        </p:nvPicPr>
        <p:blipFill rotWithShape="1">
          <a:blip r:embed="rId5"/>
          <a:srcRect/>
          <a:stretch>
            <a:fillRect/>
          </a:stretch>
        </p:blipFill>
        <p:spPr>
          <a:xfrm>
            <a:off x="533400" y="1714500"/>
            <a:ext cx="12681785" cy="37785"/>
          </a:xfrm>
          <a:prstGeom prst="rect">
            <a:avLst/>
          </a:prstGeom>
          <a:noFill/>
          <a:ln>
            <a:noFill/>
          </a:ln>
        </p:spPr>
      </p:pic>
      <p:sp>
        <p:nvSpPr>
          <p:cNvPr id="131" name="Google Shape;131;p5"/>
          <p:cNvSpPr txBox="1"/>
          <p:nvPr/>
        </p:nvSpPr>
        <p:spPr>
          <a:xfrm>
            <a:off x="533400" y="2968700"/>
            <a:ext cx="16010100" cy="5053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panose="020B0604020202020204"/>
              <a:buNone/>
            </a:pPr>
            <a:r>
              <a:rPr lang="en-US" sz="3000" u="sng">
                <a:solidFill>
                  <a:schemeClr val="dk1"/>
                </a:solidFill>
              </a:rPr>
              <a:t>Mục tiêu:</a:t>
            </a:r>
            <a:endParaRPr sz="3000" u="sng">
              <a:solidFill>
                <a:schemeClr val="dk1"/>
              </a:solidFill>
            </a:endParaRPr>
          </a:p>
          <a:p>
            <a:pPr marL="457200" lvl="0" indent="-419100" algn="l" rtl="0">
              <a:lnSpc>
                <a:spcPct val="115000"/>
              </a:lnSpc>
              <a:spcBef>
                <a:spcPts val="1200"/>
              </a:spcBef>
              <a:spcAft>
                <a:spcPts val="0"/>
              </a:spcAft>
              <a:buClr>
                <a:schemeClr val="dk1"/>
              </a:buClr>
              <a:buSzPts val="3000"/>
              <a:buChar char="●"/>
            </a:pPr>
            <a:r>
              <a:rPr lang="en-US" sz="3000">
                <a:solidFill>
                  <a:schemeClr val="dk1"/>
                </a:solidFill>
              </a:rPr>
              <a:t>Xây dựng hệ thống nhận diện phương tiện vượt đèn đỏ chính xác và thời gian thực.</a:t>
            </a:r>
            <a:endParaRPr sz="3000">
              <a:solidFill>
                <a:schemeClr val="dk1"/>
              </a:solidFill>
            </a:endParaRPr>
          </a:p>
          <a:p>
            <a:pPr marL="457200" lvl="0" indent="-419100" algn="l" rtl="0">
              <a:lnSpc>
                <a:spcPct val="115000"/>
              </a:lnSpc>
              <a:spcBef>
                <a:spcPts val="0"/>
              </a:spcBef>
              <a:spcAft>
                <a:spcPts val="0"/>
              </a:spcAft>
              <a:buClr>
                <a:schemeClr val="dk1"/>
              </a:buClr>
              <a:buSzPts val="3000"/>
              <a:buChar char="●"/>
            </a:pPr>
            <a:r>
              <a:rPr lang="en-US" sz="3000">
                <a:solidFill>
                  <a:schemeClr val="dk1"/>
                </a:solidFill>
              </a:rPr>
              <a:t>Ghi lại hình ảnh và biển số xe của phương tiện vi phạm.</a:t>
            </a:r>
            <a:endParaRPr sz="3000">
              <a:solidFill>
                <a:schemeClr val="dk1"/>
              </a:solidFill>
            </a:endParaRPr>
          </a:p>
          <a:p>
            <a:pPr marL="0" lvl="0" indent="0" algn="l" rtl="0">
              <a:lnSpc>
                <a:spcPct val="115000"/>
              </a:lnSpc>
              <a:spcBef>
                <a:spcPts val="1200"/>
              </a:spcBef>
              <a:spcAft>
                <a:spcPts val="0"/>
              </a:spcAft>
              <a:buNone/>
            </a:pPr>
            <a:endParaRPr sz="3000">
              <a:solidFill>
                <a:schemeClr val="dk1"/>
              </a:solidFill>
            </a:endParaRPr>
          </a:p>
          <a:p>
            <a:pPr marL="0" lvl="0" indent="0" algn="l" rtl="0">
              <a:lnSpc>
                <a:spcPct val="115000"/>
              </a:lnSpc>
              <a:spcBef>
                <a:spcPts val="1200"/>
              </a:spcBef>
              <a:spcAft>
                <a:spcPts val="0"/>
              </a:spcAft>
              <a:buNone/>
            </a:pPr>
            <a:r>
              <a:rPr lang="en-US" sz="3000" u="sng">
                <a:solidFill>
                  <a:schemeClr val="dk1"/>
                </a:solidFill>
              </a:rPr>
              <a:t>Đề Xuất:</a:t>
            </a:r>
            <a:endParaRPr sz="3000" u="sng">
              <a:solidFill>
                <a:schemeClr val="dk1"/>
              </a:solidFill>
            </a:endParaRPr>
          </a:p>
          <a:p>
            <a:pPr marL="457200" lvl="0" indent="-419100" algn="l" rtl="0">
              <a:lnSpc>
                <a:spcPct val="115000"/>
              </a:lnSpc>
              <a:spcBef>
                <a:spcPts val="1200"/>
              </a:spcBef>
              <a:spcAft>
                <a:spcPts val="0"/>
              </a:spcAft>
              <a:buClr>
                <a:schemeClr val="dk1"/>
              </a:buClr>
              <a:buSzPts val="3000"/>
              <a:buChar char="●"/>
            </a:pPr>
            <a:r>
              <a:rPr lang="en-US" sz="3000">
                <a:solidFill>
                  <a:schemeClr val="dk1"/>
                </a:solidFill>
              </a:rPr>
              <a:t>Sử dụng camera giao thông, video tự quay để thu thập dữ liệu</a:t>
            </a:r>
            <a:endParaRPr sz="3000">
              <a:solidFill>
                <a:schemeClr val="dk1"/>
              </a:solidFill>
            </a:endParaRPr>
          </a:p>
          <a:p>
            <a:pPr marL="457200" lvl="0" indent="-419100" algn="l" rtl="0">
              <a:lnSpc>
                <a:spcPct val="115000"/>
              </a:lnSpc>
              <a:spcBef>
                <a:spcPts val="0"/>
              </a:spcBef>
              <a:spcAft>
                <a:spcPts val="0"/>
              </a:spcAft>
              <a:buClr>
                <a:schemeClr val="dk1"/>
              </a:buClr>
              <a:buSzPts val="3000"/>
              <a:buChar char="●"/>
            </a:pPr>
            <a:r>
              <a:rPr lang="en-US" sz="3000">
                <a:solidFill>
                  <a:schemeClr val="dk1"/>
                </a:solidFill>
              </a:rPr>
              <a:t>Áp dụng mô hình AI để phát hiện phương tiện và biển số xe.</a:t>
            </a:r>
            <a:endParaRPr sz="3000">
              <a:solidFill>
                <a:schemeClr val="dk1"/>
              </a:solidFill>
            </a:endParaRPr>
          </a:p>
          <a:p>
            <a:pPr marL="457200" lvl="0" indent="-419100" algn="l" rtl="0">
              <a:lnSpc>
                <a:spcPct val="115000"/>
              </a:lnSpc>
              <a:spcBef>
                <a:spcPts val="0"/>
              </a:spcBef>
              <a:spcAft>
                <a:spcPts val="0"/>
              </a:spcAft>
              <a:buClr>
                <a:schemeClr val="dk1"/>
              </a:buClr>
              <a:buSzPts val="3000"/>
              <a:buChar char="●"/>
            </a:pPr>
            <a:r>
              <a:rPr lang="en-US" sz="3000">
                <a:solidFill>
                  <a:schemeClr val="dk1"/>
                </a:solidFill>
              </a:rPr>
              <a:t>Xây dựng phần mềm xử lý và lưu trữ dữ liệu vi phạm.</a:t>
            </a:r>
            <a:endParaRPr sz="3000">
              <a:solidFill>
                <a:schemeClr val="dk1"/>
              </a:solidFill>
            </a:endParaRPr>
          </a:p>
        </p:txBody>
      </p:sp>
      <p:pic>
        <p:nvPicPr>
          <p:cNvPr id="132" name="Google Shape;132;p5"/>
          <p:cNvPicPr preferRelativeResize="0"/>
          <p:nvPr/>
        </p:nvPicPr>
        <p:blipFill>
          <a:blip r:embed="rId6"/>
          <a:stretch>
            <a:fillRect/>
          </a:stretch>
        </p:blipFill>
        <p:spPr>
          <a:xfrm>
            <a:off x="12981275" y="6698500"/>
            <a:ext cx="3853245" cy="240827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7"/>
          <p:cNvSpPr/>
          <p:nvPr/>
        </p:nvSpPr>
        <p:spPr>
          <a:xfrm>
            <a:off x="0" y="9635852"/>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3"/>
            <a:stretch>
              <a:fillRect t="-16702" b="-16702"/>
            </a:stretch>
          </a:blipFill>
          <a:ln>
            <a:noFill/>
          </a:ln>
        </p:spPr>
        <p:txBody>
          <a:bodyPr/>
          <a:lstStyle/>
          <a:p>
            <a:endParaRPr lang="en-US"/>
          </a:p>
        </p:txBody>
      </p:sp>
      <p:sp>
        <p:nvSpPr>
          <p:cNvPr id="138" name="Google Shape;138;p7"/>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4"/>
            <a:stretch>
              <a:fillRect/>
            </a:stretch>
          </a:blipFill>
          <a:ln>
            <a:noFill/>
          </a:ln>
        </p:spPr>
        <p:txBody>
          <a:bodyPr/>
          <a:lstStyle/>
          <a:p>
            <a:endParaRPr lang="en-US"/>
          </a:p>
        </p:txBody>
      </p:sp>
      <p:sp>
        <p:nvSpPr>
          <p:cNvPr id="139" name="Google Shape;139;p7"/>
          <p:cNvSpPr txBox="1"/>
          <p:nvPr/>
        </p:nvSpPr>
        <p:spPr>
          <a:xfrm>
            <a:off x="496824" y="764717"/>
            <a:ext cx="13280100" cy="134239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Clr>
                <a:schemeClr val="dk1"/>
              </a:buClr>
              <a:buSzPts val="1100"/>
              <a:buFont typeface="Arial" panose="020B0604020202020204"/>
              <a:buNone/>
            </a:pPr>
            <a:r>
              <a:rPr lang="en-US" sz="3600" b="1">
                <a:solidFill>
                  <a:srgbClr val="FF0000"/>
                </a:solidFill>
              </a:rPr>
              <a:t>CÁC NGHIÊN CỨU LIÊN QUAN</a:t>
            </a:r>
            <a:endParaRPr sz="3600" b="1">
              <a:solidFill>
                <a:srgbClr val="FF0000"/>
              </a:solidFill>
            </a:endParaRPr>
          </a:p>
          <a:p>
            <a:pPr marL="0" marR="0" lvl="0" indent="0" algn="l" rtl="0">
              <a:spcBef>
                <a:spcPts val="0"/>
              </a:spcBef>
              <a:spcAft>
                <a:spcPts val="0"/>
              </a:spcAft>
              <a:buNone/>
            </a:pPr>
            <a:endParaRPr sz="4000" b="1">
              <a:solidFill>
                <a:srgbClr val="FF0000"/>
              </a:solidFill>
            </a:endParaRPr>
          </a:p>
        </p:txBody>
      </p:sp>
      <p:pic>
        <p:nvPicPr>
          <p:cNvPr id="140" name="Google Shape;140;p7" descr="Dai Nam [PPT] Template 15.png"/>
          <p:cNvPicPr preferRelativeResize="0"/>
          <p:nvPr/>
        </p:nvPicPr>
        <p:blipFill rotWithShape="1">
          <a:blip r:embed="rId5"/>
          <a:srcRect/>
          <a:stretch>
            <a:fillRect/>
          </a:stretch>
        </p:blipFill>
        <p:spPr>
          <a:xfrm>
            <a:off x="533400" y="1714500"/>
            <a:ext cx="12681785" cy="37785"/>
          </a:xfrm>
          <a:prstGeom prst="rect">
            <a:avLst/>
          </a:prstGeom>
          <a:noFill/>
          <a:ln>
            <a:noFill/>
          </a:ln>
        </p:spPr>
      </p:pic>
      <p:sp>
        <p:nvSpPr>
          <p:cNvPr id="141" name="Google Shape;141;p7"/>
          <p:cNvSpPr txBox="1"/>
          <p:nvPr/>
        </p:nvSpPr>
        <p:spPr>
          <a:xfrm>
            <a:off x="489300" y="2000250"/>
            <a:ext cx="17798700" cy="681609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1400"/>
              </a:spcBef>
              <a:spcAft>
                <a:spcPts val="0"/>
              </a:spcAft>
              <a:buClr>
                <a:schemeClr val="dk1"/>
              </a:buClr>
              <a:buSzPts val="1100"/>
              <a:buFont typeface="Arial" panose="020B0604020202020204"/>
              <a:buNone/>
            </a:pPr>
            <a:r>
              <a:rPr lang="en-US" sz="2500" b="1">
                <a:solidFill>
                  <a:schemeClr val="dk1"/>
                </a:solidFill>
              </a:rPr>
              <a:t>Nhận diện biển số xe tự động (ANPR - Automatic Number Plate Recognition)</a:t>
            </a:r>
            <a:endParaRPr sz="2500" b="1">
              <a:solidFill>
                <a:schemeClr val="dk1"/>
              </a:solidFill>
            </a:endParaRPr>
          </a:p>
          <a:p>
            <a:pPr marL="457200" lvl="0" indent="-387350" algn="l" rtl="0">
              <a:lnSpc>
                <a:spcPct val="115000"/>
              </a:lnSpc>
              <a:spcBef>
                <a:spcPts val="1400"/>
              </a:spcBef>
              <a:spcAft>
                <a:spcPts val="0"/>
              </a:spcAft>
              <a:buClr>
                <a:schemeClr val="dk1"/>
              </a:buClr>
              <a:buSzPts val="2500"/>
              <a:buChar char="-"/>
            </a:pPr>
            <a:r>
              <a:rPr lang="en-US" sz="2500" b="1">
                <a:solidFill>
                  <a:schemeClr val="dk1"/>
                </a:solidFill>
              </a:rPr>
              <a:t> YOLO (You Only Look Once)</a:t>
            </a:r>
            <a:r>
              <a:rPr lang="en-US" sz="2500">
                <a:solidFill>
                  <a:schemeClr val="dk1"/>
                </a:solidFill>
              </a:rPr>
              <a:t>: Mô hình Deep Learning phổ biến để phát hiện và nhận diện biển số xe trong thời gian thực.</a:t>
            </a:r>
            <a:endParaRPr sz="2500">
              <a:solidFill>
                <a:schemeClr val="dk1"/>
              </a:solidFill>
            </a:endParaRPr>
          </a:p>
          <a:p>
            <a:pPr marL="457200" lvl="0" indent="-387350" algn="l" rtl="0">
              <a:lnSpc>
                <a:spcPct val="115000"/>
              </a:lnSpc>
              <a:spcBef>
                <a:spcPts val="0"/>
              </a:spcBef>
              <a:spcAft>
                <a:spcPts val="0"/>
              </a:spcAft>
              <a:buClr>
                <a:schemeClr val="dk1"/>
              </a:buClr>
              <a:buSzPts val="2500"/>
              <a:buChar char="-"/>
            </a:pPr>
            <a:r>
              <a:rPr lang="en-US" sz="2500" b="1">
                <a:solidFill>
                  <a:schemeClr val="dk1"/>
                </a:solidFill>
              </a:rPr>
              <a:t>OCR (Optical Character Recognition)</a:t>
            </a:r>
            <a:r>
              <a:rPr lang="en-US" sz="2500">
                <a:solidFill>
                  <a:schemeClr val="dk1"/>
                </a:solidFill>
              </a:rPr>
              <a:t>: Được sử dụng để trích xuất văn bản từ hình ảnh biển số xe.</a:t>
            </a:r>
          </a:p>
          <a:p>
            <a:pPr marL="457200" lvl="0" indent="-387350" algn="l" rtl="0">
              <a:lnSpc>
                <a:spcPct val="115000"/>
              </a:lnSpc>
              <a:spcBef>
                <a:spcPts val="0"/>
              </a:spcBef>
              <a:spcAft>
                <a:spcPts val="0"/>
              </a:spcAft>
              <a:buClr>
                <a:schemeClr val="dk1"/>
              </a:buClr>
              <a:buSzPts val="2500"/>
              <a:buChar char="-"/>
            </a:pPr>
            <a:r>
              <a:rPr lang="en-US" altLang="en-US" sz="2500">
                <a:solidFill>
                  <a:schemeClr val="dk1"/>
                </a:solidFill>
              </a:rPr>
              <a:t>https://www.ultralytics.com/vi/yolo</a:t>
            </a:r>
          </a:p>
          <a:p>
            <a:pPr marL="0" lvl="0" indent="0" algn="l" rtl="0">
              <a:lnSpc>
                <a:spcPct val="115000"/>
              </a:lnSpc>
              <a:spcBef>
                <a:spcPts val="1200"/>
              </a:spcBef>
              <a:spcAft>
                <a:spcPts val="0"/>
              </a:spcAft>
              <a:buClr>
                <a:schemeClr val="dk1"/>
              </a:buClr>
              <a:buSzPts val="1100"/>
              <a:buFont typeface="Arial" panose="020B0604020202020204"/>
              <a:buNone/>
            </a:pPr>
            <a:r>
              <a:rPr lang="en-US" sz="2500" b="1">
                <a:solidFill>
                  <a:schemeClr val="dk1"/>
                </a:solidFill>
              </a:rPr>
              <a:t>Ứng dụng thực tế:</a:t>
            </a:r>
            <a:endParaRPr sz="2500" b="1">
              <a:solidFill>
                <a:schemeClr val="dk1"/>
              </a:solidFill>
            </a:endParaRPr>
          </a:p>
          <a:p>
            <a:pPr marL="457200" lvl="0" indent="-387350" algn="l" rtl="0">
              <a:lnSpc>
                <a:spcPct val="115000"/>
              </a:lnSpc>
              <a:spcBef>
                <a:spcPts val="1200"/>
              </a:spcBef>
              <a:spcAft>
                <a:spcPts val="0"/>
              </a:spcAft>
              <a:buClr>
                <a:schemeClr val="dk1"/>
              </a:buClr>
              <a:buSzPts val="2500"/>
              <a:buChar char="-"/>
            </a:pPr>
            <a:r>
              <a:rPr lang="en-US" sz="2500">
                <a:solidFill>
                  <a:schemeClr val="dk1"/>
                </a:solidFill>
              </a:rPr>
              <a:t>Được triển khai trong hệ thống thu phí tự động (ETC), kiểm soát giao thông, quản lý bãi đỗ xe.</a:t>
            </a:r>
            <a:endParaRPr sz="2500">
              <a:solidFill>
                <a:schemeClr val="dk1"/>
              </a:solidFill>
            </a:endParaRPr>
          </a:p>
          <a:p>
            <a:pPr marL="0" lvl="0" indent="0" algn="l" rtl="0">
              <a:lnSpc>
                <a:spcPct val="115000"/>
              </a:lnSpc>
              <a:spcBef>
                <a:spcPts val="1400"/>
              </a:spcBef>
              <a:spcAft>
                <a:spcPts val="0"/>
              </a:spcAft>
              <a:buClr>
                <a:schemeClr val="dk1"/>
              </a:buClr>
              <a:buSzPts val="1100"/>
              <a:buFont typeface="Arial" panose="020B0604020202020204"/>
              <a:buNone/>
            </a:pPr>
            <a:r>
              <a:rPr lang="en-US" sz="2500" b="1">
                <a:solidFill>
                  <a:schemeClr val="dk1"/>
                </a:solidFill>
              </a:rPr>
              <a:t>Nhận diện phương tiện vi phạm bằng AI và Computer Vision</a:t>
            </a:r>
            <a:endParaRPr sz="2500" b="1">
              <a:solidFill>
                <a:schemeClr val="dk1"/>
              </a:solidFill>
            </a:endParaRPr>
          </a:p>
          <a:p>
            <a:pPr marL="457200" lvl="0" indent="-387350" algn="l" rtl="0">
              <a:lnSpc>
                <a:spcPct val="115000"/>
              </a:lnSpc>
              <a:spcBef>
                <a:spcPts val="1200"/>
              </a:spcBef>
              <a:spcAft>
                <a:spcPts val="0"/>
              </a:spcAft>
              <a:buClr>
                <a:schemeClr val="dk1"/>
              </a:buClr>
              <a:buSzPts val="2500"/>
              <a:buChar char="-"/>
            </a:pPr>
            <a:r>
              <a:rPr lang="en-US" sz="2500" b="1">
                <a:solidFill>
                  <a:schemeClr val="dk1"/>
                </a:solidFill>
              </a:rPr>
              <a:t>Faster R-CNN, SSD, YOLO</a:t>
            </a:r>
            <a:r>
              <a:rPr lang="en-US" sz="2500">
                <a:solidFill>
                  <a:schemeClr val="dk1"/>
                </a:solidFill>
              </a:rPr>
              <a:t>: Các mô hình phát hiện đối tượng để xác định vị trí phương tiện trong ảnh/video.</a:t>
            </a:r>
            <a:endParaRPr sz="2500">
              <a:solidFill>
                <a:schemeClr val="dk1"/>
              </a:solidFill>
            </a:endParaRPr>
          </a:p>
          <a:p>
            <a:pPr marL="457200" lvl="0" indent="-387350" algn="l" rtl="0">
              <a:lnSpc>
                <a:spcPct val="115000"/>
              </a:lnSpc>
              <a:spcBef>
                <a:spcPts val="0"/>
              </a:spcBef>
              <a:spcAft>
                <a:spcPts val="0"/>
              </a:spcAft>
              <a:buClr>
                <a:schemeClr val="dk1"/>
              </a:buClr>
              <a:buSzPts val="2500"/>
              <a:buChar char="-"/>
            </a:pPr>
            <a:r>
              <a:rPr lang="en-US" sz="2500" b="1">
                <a:solidFill>
                  <a:schemeClr val="dk1"/>
                </a:solidFill>
              </a:rPr>
              <a:t>DeepSORT (Simple Online and Realtime Tracker)</a:t>
            </a:r>
            <a:r>
              <a:rPr lang="en-US" sz="2500">
                <a:solidFill>
                  <a:schemeClr val="dk1"/>
                </a:solidFill>
              </a:rPr>
              <a:t>: Theo dõi chuyển động phương tiện để phát hiện vi phạm vượt đèn đỏ.</a:t>
            </a:r>
            <a:endParaRPr sz="2500">
              <a:solidFill>
                <a:schemeClr val="dk1"/>
              </a:solidFill>
            </a:endParaRPr>
          </a:p>
          <a:p>
            <a:pPr marL="457200" lvl="0" indent="-387350" algn="l" rtl="0">
              <a:lnSpc>
                <a:spcPct val="115000"/>
              </a:lnSpc>
              <a:spcBef>
                <a:spcPts val="0"/>
              </a:spcBef>
              <a:spcAft>
                <a:spcPts val="0"/>
              </a:spcAft>
              <a:buClr>
                <a:schemeClr val="dk1"/>
              </a:buClr>
              <a:buSzPts val="2500"/>
              <a:buChar char="-"/>
            </a:pPr>
            <a:r>
              <a:rPr lang="en-US" altLang="en-US" sz="2500" b="1">
                <a:solidFill>
                  <a:schemeClr val="dk1"/>
                </a:solidFill>
              </a:rPr>
              <a:t>https://www.geeksforgeeks.org/computer-vision/</a:t>
            </a:r>
            <a:r>
              <a:rPr lang="en-US" sz="2500" b="1">
                <a:solidFill>
                  <a:schemeClr val="dk1"/>
                </a:solidFill>
              </a:rPr>
              <a:t>Ứng dụng thực tế:</a:t>
            </a:r>
            <a:endParaRPr sz="2500" b="1">
              <a:solidFill>
                <a:schemeClr val="dk1"/>
              </a:solidFill>
            </a:endParaRPr>
          </a:p>
          <a:p>
            <a:pPr marL="457200" lvl="0" indent="-387350" algn="l" rtl="0">
              <a:lnSpc>
                <a:spcPct val="115000"/>
              </a:lnSpc>
              <a:spcBef>
                <a:spcPts val="1200"/>
              </a:spcBef>
              <a:spcAft>
                <a:spcPts val="0"/>
              </a:spcAft>
              <a:buClr>
                <a:schemeClr val="dk1"/>
              </a:buClr>
              <a:buSzPts val="2500"/>
              <a:buChar char="-"/>
            </a:pPr>
            <a:r>
              <a:rPr lang="en-US" sz="2500">
                <a:solidFill>
                  <a:schemeClr val="dk1"/>
                </a:solidFill>
              </a:rPr>
              <a:t>Hệ thống giám sát giao thông tại Trung Quốc, Mỹ, Singapore đã triển khai công nghệ này để nhận diện vi phạm.</a:t>
            </a:r>
            <a:endParaRPr sz="25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0" name="Google Shape;150;p8" descr="Dai Nam [PPT] Template 15.png"/>
          <p:cNvPicPr preferRelativeResize="0"/>
          <p:nvPr/>
        </p:nvPicPr>
        <p:blipFill rotWithShape="1">
          <a:blip r:embed="rId2"/>
          <a:srcRect/>
          <a:stretch>
            <a:fillRect/>
          </a:stretch>
        </p:blipFill>
        <p:spPr>
          <a:xfrm>
            <a:off x="533400" y="1714500"/>
            <a:ext cx="12681785" cy="37785"/>
          </a:xfrm>
          <a:prstGeom prst="rect">
            <a:avLst/>
          </a:prstGeom>
          <a:noFill/>
          <a:ln>
            <a:noFill/>
          </a:ln>
        </p:spPr>
      </p:pic>
      <p:sp>
        <p:nvSpPr>
          <p:cNvPr id="148" name="Google Shape;148;p8"/>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3"/>
            <a:stretch>
              <a:fillRect/>
            </a:stretch>
          </a:blipFill>
          <a:ln>
            <a:noFill/>
          </a:ln>
        </p:spPr>
        <p:txBody>
          <a:bodyPr/>
          <a:lstStyle/>
          <a:p>
            <a:endParaRPr lang="en-US"/>
          </a:p>
        </p:txBody>
      </p:sp>
      <p:sp>
        <p:nvSpPr>
          <p:cNvPr id="158" name="Google Shape;158;p12"/>
          <p:cNvSpPr/>
          <p:nvPr/>
        </p:nvSpPr>
        <p:spPr>
          <a:xfrm>
            <a:off x="0" y="9635852"/>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4"/>
            <a:stretch>
              <a:fillRect t="-16702" b="-16702"/>
            </a:stretch>
          </a:blipFill>
          <a:ln>
            <a:noFill/>
          </a:ln>
        </p:spPr>
        <p:txBody>
          <a:bodyPr/>
          <a:lstStyle/>
          <a:p>
            <a:endParaRPr lang="en-US"/>
          </a:p>
        </p:txBody>
      </p:sp>
      <p:sp>
        <p:nvSpPr>
          <p:cNvPr id="149" name="Google Shape;149;p8"/>
          <p:cNvSpPr txBox="1"/>
          <p:nvPr/>
        </p:nvSpPr>
        <p:spPr>
          <a:xfrm>
            <a:off x="496824" y="764717"/>
            <a:ext cx="13280100" cy="6438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rgbClr val="FF0000"/>
                </a:solidFill>
              </a:rPr>
              <a:t>SƠ ĐỒ HỆ THỐNG</a:t>
            </a:r>
            <a:endParaRPr sz="3600" b="1">
              <a:solidFill>
                <a:srgbClr val="FF0000"/>
              </a:solidFill>
              <a:latin typeface="Arial" panose="020B0604020202020204"/>
              <a:ea typeface="Arial" panose="020B0604020202020204"/>
              <a:cs typeface="Arial" panose="020B0604020202020204"/>
              <a:sym typeface="Arial" panose="020B0604020202020204"/>
            </a:endParaRPr>
          </a:p>
        </p:txBody>
      </p:sp>
      <p:pic>
        <p:nvPicPr>
          <p:cNvPr id="3" name="Picture 2"/>
          <p:cNvPicPr>
            <a:picLocks noChangeAspect="1"/>
          </p:cNvPicPr>
          <p:nvPr/>
        </p:nvPicPr>
        <p:blipFill>
          <a:blip r:embed="rId5"/>
          <a:stretch>
            <a:fillRect/>
          </a:stretch>
        </p:blipFill>
        <p:spPr>
          <a:xfrm>
            <a:off x="3629025" y="2033270"/>
            <a:ext cx="11029950" cy="6219825"/>
          </a:xfrm>
          <a:prstGeom prst="rect">
            <a:avLst/>
          </a:prstGeom>
        </p:spPr>
      </p:pic>
      <p:cxnSp>
        <p:nvCxnSpPr>
          <p:cNvPr id="4" name="Straight Arrow Connector 3">
            <a:extLst>
              <a:ext uri="{FF2B5EF4-FFF2-40B4-BE49-F238E27FC236}">
                <a16:creationId xmlns:a16="http://schemas.microsoft.com/office/drawing/2014/main" id="{C1785059-2312-E745-16BB-FEFA34F1F3BD}"/>
              </a:ext>
            </a:extLst>
          </p:cNvPr>
          <p:cNvCxnSpPr>
            <a:cxnSpLocks/>
          </p:cNvCxnSpPr>
          <p:nvPr/>
        </p:nvCxnSpPr>
        <p:spPr>
          <a:xfrm>
            <a:off x="8436077" y="4070555"/>
            <a:ext cx="70792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12" descr="Dai Nam [PPT] Template 15.png"/>
          <p:cNvPicPr preferRelativeResize="0"/>
          <p:nvPr/>
        </p:nvPicPr>
        <p:blipFill rotWithShape="1">
          <a:blip r:embed="rId3"/>
          <a:srcRect/>
          <a:stretch>
            <a:fillRect/>
          </a:stretch>
        </p:blipFill>
        <p:spPr>
          <a:xfrm>
            <a:off x="533400" y="1714500"/>
            <a:ext cx="12681785" cy="37785"/>
          </a:xfrm>
          <a:prstGeom prst="rect">
            <a:avLst/>
          </a:prstGeom>
          <a:noFill/>
          <a:ln>
            <a:noFill/>
          </a:ln>
        </p:spPr>
      </p:pic>
      <p:sp>
        <p:nvSpPr>
          <p:cNvPr id="157" name="Google Shape;157;p12"/>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4"/>
            <a:stretch>
              <a:fillRect/>
            </a:stretch>
          </a:blipFill>
          <a:ln>
            <a:noFill/>
          </a:ln>
        </p:spPr>
        <p:txBody>
          <a:bodyPr/>
          <a:lstStyle/>
          <a:p>
            <a:endParaRPr lang="en-US"/>
          </a:p>
        </p:txBody>
      </p:sp>
      <p:sp>
        <p:nvSpPr>
          <p:cNvPr id="158" name="Google Shape;158;p12"/>
          <p:cNvSpPr/>
          <p:nvPr/>
        </p:nvSpPr>
        <p:spPr>
          <a:xfrm>
            <a:off x="0" y="9635852"/>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5"/>
            <a:stretch>
              <a:fillRect t="-16702" b="-16702"/>
            </a:stretch>
          </a:blipFill>
          <a:ln>
            <a:noFill/>
          </a:ln>
        </p:spPr>
        <p:txBody>
          <a:bodyPr/>
          <a:lstStyle/>
          <a:p>
            <a:endParaRPr lang="en-US"/>
          </a:p>
        </p:txBody>
      </p:sp>
      <p:sp>
        <p:nvSpPr>
          <p:cNvPr id="159" name="Google Shape;159;p12"/>
          <p:cNvSpPr txBox="1"/>
          <p:nvPr/>
        </p:nvSpPr>
        <p:spPr>
          <a:xfrm>
            <a:off x="533404" y="819517"/>
            <a:ext cx="13280100" cy="6438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rgbClr val="FF6600"/>
                </a:solidFill>
              </a:rPr>
              <a:t>CÁC THIẾT BỊ &amp; MÔ HÌNH</a:t>
            </a:r>
            <a:endParaRPr sz="3600" b="1">
              <a:solidFill>
                <a:srgbClr val="1F409A"/>
              </a:solidFill>
              <a:latin typeface="Arial" panose="020B0604020202020204"/>
              <a:ea typeface="Arial" panose="020B0604020202020204"/>
              <a:cs typeface="Arial" panose="020B0604020202020204"/>
              <a:sym typeface="Arial" panose="020B0604020202020204"/>
            </a:endParaRPr>
          </a:p>
        </p:txBody>
      </p:sp>
      <p:sp>
        <p:nvSpPr>
          <p:cNvPr id="160" name="Google Shape;160;p12"/>
          <p:cNvSpPr txBox="1"/>
          <p:nvPr/>
        </p:nvSpPr>
        <p:spPr>
          <a:xfrm>
            <a:off x="702750" y="2407275"/>
            <a:ext cx="8612400" cy="7111200"/>
          </a:xfrm>
          <a:prstGeom prst="rect">
            <a:avLst/>
          </a:prstGeom>
          <a:noFill/>
          <a:ln>
            <a:noFill/>
          </a:ln>
        </p:spPr>
        <p:txBody>
          <a:bodyPr spcFirstLastPara="1" wrap="square" lIns="91425" tIns="91425" rIns="91425" bIns="91425" anchor="t" anchorCtr="0">
            <a:spAutoFit/>
          </a:bodyPr>
          <a:lstStyle/>
          <a:p>
            <a:pPr marL="457200" lvl="0" indent="-419100" algn="l" rtl="0">
              <a:spcBef>
                <a:spcPts val="0"/>
              </a:spcBef>
              <a:spcAft>
                <a:spcPts val="0"/>
              </a:spcAft>
              <a:buClr>
                <a:schemeClr val="dk1"/>
              </a:buClr>
              <a:buSzPts val="3000"/>
              <a:buChar char="●"/>
            </a:pPr>
            <a:r>
              <a:rPr lang="en-US" sz="3000">
                <a:solidFill>
                  <a:schemeClr val="dk1"/>
                </a:solidFill>
              </a:rPr>
              <a:t>Camera: Camera giao thông, điện thoại.</a:t>
            </a:r>
            <a:endParaRPr sz="3000">
              <a:solidFill>
                <a:schemeClr val="dk1"/>
              </a:solidFill>
            </a:endParaRPr>
          </a:p>
          <a:p>
            <a:pPr marL="0" lvl="0" indent="0" algn="l" rtl="0">
              <a:spcBef>
                <a:spcPts val="0"/>
              </a:spcBef>
              <a:spcAft>
                <a:spcPts val="0"/>
              </a:spcAft>
              <a:buNone/>
            </a:pPr>
            <a:endParaRPr sz="3000">
              <a:solidFill>
                <a:schemeClr val="dk1"/>
              </a:solidFill>
            </a:endParaRPr>
          </a:p>
          <a:p>
            <a:pPr marL="0" lvl="0" indent="0" algn="l" rtl="0">
              <a:spcBef>
                <a:spcPts val="0"/>
              </a:spcBef>
              <a:spcAft>
                <a:spcPts val="0"/>
              </a:spcAft>
              <a:buNone/>
            </a:pPr>
            <a:endParaRPr sz="3000">
              <a:solidFill>
                <a:schemeClr val="dk1"/>
              </a:solidFill>
            </a:endParaRPr>
          </a:p>
          <a:p>
            <a:pPr marL="0" lvl="0" indent="0" algn="l" rtl="0">
              <a:spcBef>
                <a:spcPts val="0"/>
              </a:spcBef>
              <a:spcAft>
                <a:spcPts val="0"/>
              </a:spcAft>
              <a:buNone/>
            </a:pPr>
            <a:endParaRPr sz="3000">
              <a:solidFill>
                <a:schemeClr val="dk1"/>
              </a:solidFill>
            </a:endParaRPr>
          </a:p>
          <a:p>
            <a:pPr marL="0" lvl="0" indent="0" algn="l" rtl="0">
              <a:spcBef>
                <a:spcPts val="0"/>
              </a:spcBef>
              <a:spcAft>
                <a:spcPts val="0"/>
              </a:spcAft>
              <a:buNone/>
            </a:pPr>
            <a:endParaRPr sz="3000">
              <a:solidFill>
                <a:schemeClr val="dk1"/>
              </a:solidFill>
            </a:endParaRPr>
          </a:p>
          <a:p>
            <a:pPr marL="0" lvl="0" indent="0" algn="l" rtl="0">
              <a:spcBef>
                <a:spcPts val="0"/>
              </a:spcBef>
              <a:spcAft>
                <a:spcPts val="0"/>
              </a:spcAft>
              <a:buNone/>
            </a:pPr>
            <a:endParaRPr sz="3000">
              <a:solidFill>
                <a:schemeClr val="dk1"/>
              </a:solidFill>
            </a:endParaRPr>
          </a:p>
          <a:p>
            <a:pPr marL="457200" lvl="0" indent="-419100" algn="l" rtl="0">
              <a:spcBef>
                <a:spcPts val="0"/>
              </a:spcBef>
              <a:spcAft>
                <a:spcPts val="0"/>
              </a:spcAft>
              <a:buClr>
                <a:schemeClr val="dk1"/>
              </a:buClr>
              <a:buSzPts val="3000"/>
              <a:buChar char="●"/>
            </a:pPr>
            <a:r>
              <a:rPr lang="en-US" sz="3000">
                <a:solidFill>
                  <a:schemeClr val="dk1"/>
                </a:solidFill>
              </a:rPr>
              <a:t>Thiết bị xử lý: Máy tính cá nhân.</a:t>
            </a:r>
            <a:endParaRPr sz="3000">
              <a:solidFill>
                <a:schemeClr val="dk1"/>
              </a:solidFill>
            </a:endParaRPr>
          </a:p>
          <a:p>
            <a:pPr marL="457200" lvl="0" indent="0" algn="l" rtl="0">
              <a:spcBef>
                <a:spcPts val="0"/>
              </a:spcBef>
              <a:spcAft>
                <a:spcPts val="0"/>
              </a:spcAft>
              <a:buNone/>
            </a:pPr>
            <a:endParaRPr sz="3000">
              <a:solidFill>
                <a:schemeClr val="dk1"/>
              </a:solidFill>
            </a:endParaRPr>
          </a:p>
          <a:p>
            <a:pPr marL="457200" lvl="0" indent="0" algn="l" rtl="0">
              <a:spcBef>
                <a:spcPts val="0"/>
              </a:spcBef>
              <a:spcAft>
                <a:spcPts val="0"/>
              </a:spcAft>
              <a:buNone/>
            </a:pPr>
            <a:endParaRPr sz="3000">
              <a:solidFill>
                <a:schemeClr val="dk1"/>
              </a:solidFill>
            </a:endParaRPr>
          </a:p>
          <a:p>
            <a:pPr marL="457200" lvl="0" indent="0" algn="l" rtl="0">
              <a:spcBef>
                <a:spcPts val="0"/>
              </a:spcBef>
              <a:spcAft>
                <a:spcPts val="0"/>
              </a:spcAft>
              <a:buNone/>
            </a:pPr>
            <a:endParaRPr sz="3000">
              <a:solidFill>
                <a:schemeClr val="dk1"/>
              </a:solidFill>
            </a:endParaRPr>
          </a:p>
          <a:p>
            <a:pPr marL="457200" lvl="0" indent="0" algn="l" rtl="0">
              <a:spcBef>
                <a:spcPts val="0"/>
              </a:spcBef>
              <a:spcAft>
                <a:spcPts val="0"/>
              </a:spcAft>
              <a:buNone/>
            </a:pPr>
            <a:endParaRPr sz="3000">
              <a:solidFill>
                <a:schemeClr val="dk1"/>
              </a:solidFill>
            </a:endParaRPr>
          </a:p>
          <a:p>
            <a:pPr marL="457200" lvl="0" indent="0" algn="l" rtl="0">
              <a:spcBef>
                <a:spcPts val="0"/>
              </a:spcBef>
              <a:spcAft>
                <a:spcPts val="0"/>
              </a:spcAft>
              <a:buNone/>
            </a:pPr>
            <a:endParaRPr sz="3000">
              <a:solidFill>
                <a:schemeClr val="dk1"/>
              </a:solidFill>
            </a:endParaRPr>
          </a:p>
          <a:p>
            <a:pPr marL="0" lvl="0" indent="0" algn="l" rtl="0">
              <a:spcBef>
                <a:spcPts val="0"/>
              </a:spcBef>
              <a:spcAft>
                <a:spcPts val="0"/>
              </a:spcAft>
              <a:buNone/>
            </a:pPr>
            <a:endParaRPr sz="3000">
              <a:solidFill>
                <a:schemeClr val="dk1"/>
              </a:solidFill>
            </a:endParaRPr>
          </a:p>
          <a:p>
            <a:pPr marL="457200" lvl="0" indent="-419100" algn="l" rtl="0">
              <a:spcBef>
                <a:spcPts val="0"/>
              </a:spcBef>
              <a:spcAft>
                <a:spcPts val="0"/>
              </a:spcAft>
              <a:buClr>
                <a:schemeClr val="dk1"/>
              </a:buClr>
              <a:buSzPts val="3000"/>
              <a:buChar char="●"/>
            </a:pPr>
            <a:r>
              <a:rPr lang="en-US" sz="3000">
                <a:solidFill>
                  <a:schemeClr val="dk1"/>
                </a:solidFill>
              </a:rPr>
              <a:t>Phần mềm: OpenCV, YOLO, NumPy</a:t>
            </a:r>
            <a:endParaRPr sz="3000">
              <a:solidFill>
                <a:schemeClr val="dk1"/>
              </a:solidFill>
            </a:endParaRPr>
          </a:p>
          <a:p>
            <a:pPr marL="0" lvl="0" indent="0" algn="l" rtl="0">
              <a:spcBef>
                <a:spcPts val="0"/>
              </a:spcBef>
              <a:spcAft>
                <a:spcPts val="0"/>
              </a:spcAft>
              <a:buNone/>
            </a:pPr>
            <a:endParaRPr sz="3000">
              <a:solidFill>
                <a:schemeClr val="dk1"/>
              </a:solidFill>
            </a:endParaRPr>
          </a:p>
        </p:txBody>
      </p:sp>
      <p:pic>
        <p:nvPicPr>
          <p:cNvPr id="161" name="Google Shape;161;p12"/>
          <p:cNvPicPr preferRelativeResize="0"/>
          <p:nvPr/>
        </p:nvPicPr>
        <p:blipFill>
          <a:blip r:embed="rId6"/>
          <a:stretch>
            <a:fillRect/>
          </a:stretch>
        </p:blipFill>
        <p:spPr>
          <a:xfrm>
            <a:off x="9315150" y="7133525"/>
            <a:ext cx="4079002" cy="2340844"/>
          </a:xfrm>
          <a:prstGeom prst="rect">
            <a:avLst/>
          </a:prstGeom>
          <a:noFill/>
          <a:ln>
            <a:noFill/>
          </a:ln>
        </p:spPr>
      </p:pic>
      <p:pic>
        <p:nvPicPr>
          <p:cNvPr id="162" name="Google Shape;162;p12"/>
          <p:cNvPicPr preferRelativeResize="0"/>
          <p:nvPr/>
        </p:nvPicPr>
        <p:blipFill>
          <a:blip r:embed="rId7"/>
          <a:stretch>
            <a:fillRect/>
          </a:stretch>
        </p:blipFill>
        <p:spPr>
          <a:xfrm>
            <a:off x="9247875" y="4721963"/>
            <a:ext cx="4213551" cy="1944200"/>
          </a:xfrm>
          <a:prstGeom prst="rect">
            <a:avLst/>
          </a:prstGeom>
          <a:noFill/>
          <a:ln>
            <a:noFill/>
          </a:ln>
        </p:spPr>
      </p:pic>
      <p:pic>
        <p:nvPicPr>
          <p:cNvPr id="163" name="Google Shape;163;p12"/>
          <p:cNvPicPr preferRelativeResize="0"/>
          <p:nvPr/>
        </p:nvPicPr>
        <p:blipFill>
          <a:blip r:embed="rId8"/>
          <a:stretch>
            <a:fillRect/>
          </a:stretch>
        </p:blipFill>
        <p:spPr>
          <a:xfrm>
            <a:off x="9315150" y="2152650"/>
            <a:ext cx="4078999" cy="1944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9"/>
          <p:cNvSpPr/>
          <p:nvPr/>
        </p:nvSpPr>
        <p:spPr>
          <a:xfrm>
            <a:off x="0" y="9635852"/>
            <a:ext cx="18288000" cy="651148"/>
          </a:xfrm>
          <a:custGeom>
            <a:avLst/>
            <a:gdLst/>
            <a:ahLst/>
            <a:cxnLst/>
            <a:rect l="l" t="t" r="r" b="b"/>
            <a:pathLst>
              <a:path w="18288000" h="651148" extrusionOk="0">
                <a:moveTo>
                  <a:pt x="0" y="0"/>
                </a:moveTo>
                <a:lnTo>
                  <a:pt x="18288000" y="0"/>
                </a:lnTo>
                <a:lnTo>
                  <a:pt x="18288000" y="651148"/>
                </a:lnTo>
                <a:lnTo>
                  <a:pt x="0" y="651148"/>
                </a:lnTo>
                <a:lnTo>
                  <a:pt x="0" y="0"/>
                </a:lnTo>
                <a:close/>
              </a:path>
            </a:pathLst>
          </a:custGeom>
          <a:blipFill rotWithShape="1">
            <a:blip r:embed="rId3"/>
            <a:stretch>
              <a:fillRect t="-16702" b="-16702"/>
            </a:stretch>
          </a:blipFill>
          <a:ln>
            <a:noFill/>
          </a:ln>
        </p:spPr>
        <p:txBody>
          <a:bodyPr/>
          <a:lstStyle/>
          <a:p>
            <a:endParaRPr lang="en-US"/>
          </a:p>
        </p:txBody>
      </p:sp>
      <p:sp>
        <p:nvSpPr>
          <p:cNvPr id="169" name="Google Shape;169;p9"/>
          <p:cNvSpPr/>
          <p:nvPr/>
        </p:nvSpPr>
        <p:spPr>
          <a:xfrm>
            <a:off x="15468600" y="237058"/>
            <a:ext cx="2057400" cy="1763204"/>
          </a:xfrm>
          <a:custGeom>
            <a:avLst/>
            <a:gdLst/>
            <a:ahLst/>
            <a:cxnLst/>
            <a:rect l="l" t="t" r="r" b="b"/>
            <a:pathLst>
              <a:path w="947177" h="859563" extrusionOk="0">
                <a:moveTo>
                  <a:pt x="0" y="0"/>
                </a:moveTo>
                <a:lnTo>
                  <a:pt x="947177" y="0"/>
                </a:lnTo>
                <a:lnTo>
                  <a:pt x="947177" y="859563"/>
                </a:lnTo>
                <a:lnTo>
                  <a:pt x="0" y="859563"/>
                </a:lnTo>
                <a:lnTo>
                  <a:pt x="0" y="0"/>
                </a:lnTo>
                <a:close/>
              </a:path>
            </a:pathLst>
          </a:custGeom>
          <a:blipFill rotWithShape="1">
            <a:blip r:embed="rId4"/>
            <a:stretch>
              <a:fillRect/>
            </a:stretch>
          </a:blipFill>
          <a:ln>
            <a:noFill/>
          </a:ln>
        </p:spPr>
        <p:txBody>
          <a:bodyPr/>
          <a:lstStyle/>
          <a:p>
            <a:endParaRPr lang="en-US"/>
          </a:p>
        </p:txBody>
      </p:sp>
      <p:sp>
        <p:nvSpPr>
          <p:cNvPr id="170" name="Google Shape;170;p9"/>
          <p:cNvSpPr txBox="1"/>
          <p:nvPr/>
        </p:nvSpPr>
        <p:spPr>
          <a:xfrm>
            <a:off x="496824" y="764717"/>
            <a:ext cx="132801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rgbClr val="FF0000"/>
                </a:solidFill>
                <a:latin typeface="Arial" panose="020B0604020202020204"/>
                <a:ea typeface="Arial" panose="020B0604020202020204"/>
                <a:cs typeface="Arial" panose="020B0604020202020204"/>
                <a:sym typeface="Arial" panose="020B0604020202020204"/>
              </a:rPr>
              <a:t>ỨNG DỤNG THỰC TẾ</a:t>
            </a:r>
            <a:endParaRPr sz="3600" b="1">
              <a:solidFill>
                <a:srgbClr val="FF0000"/>
              </a:solidFill>
              <a:latin typeface="Arial" panose="020B0604020202020204"/>
              <a:ea typeface="Arial" panose="020B0604020202020204"/>
              <a:cs typeface="Arial" panose="020B0604020202020204"/>
              <a:sym typeface="Arial" panose="020B0604020202020204"/>
            </a:endParaRPr>
          </a:p>
        </p:txBody>
      </p:sp>
      <p:pic>
        <p:nvPicPr>
          <p:cNvPr id="171" name="Google Shape;171;p9" descr="Dai Nam [PPT] Template 15.png"/>
          <p:cNvPicPr preferRelativeResize="0"/>
          <p:nvPr/>
        </p:nvPicPr>
        <p:blipFill rotWithShape="1">
          <a:blip r:embed="rId5"/>
          <a:srcRect/>
          <a:stretch>
            <a:fillRect/>
          </a:stretch>
        </p:blipFill>
        <p:spPr>
          <a:xfrm>
            <a:off x="533400" y="1714500"/>
            <a:ext cx="12681785" cy="37785"/>
          </a:xfrm>
          <a:prstGeom prst="rect">
            <a:avLst/>
          </a:prstGeom>
          <a:noFill/>
          <a:ln>
            <a:noFill/>
          </a:ln>
        </p:spPr>
      </p:pic>
      <p:sp>
        <p:nvSpPr>
          <p:cNvPr id="172" name="Google Shape;172;p9"/>
          <p:cNvSpPr txBox="1"/>
          <p:nvPr/>
        </p:nvSpPr>
        <p:spPr>
          <a:xfrm>
            <a:off x="1143000" y="2019300"/>
            <a:ext cx="12478385" cy="2851150"/>
          </a:xfrm>
          <a:prstGeom prst="rect">
            <a:avLst/>
          </a:prstGeom>
          <a:noFill/>
          <a:ln>
            <a:noFill/>
          </a:ln>
        </p:spPr>
        <p:txBody>
          <a:bodyPr spcFirstLastPara="1" wrap="square" lIns="91425" tIns="45700" rIns="91425" bIns="45700" anchor="t" anchorCtr="0">
            <a:noAutofit/>
          </a:bodyPr>
          <a:lstStyle/>
          <a:p>
            <a:pPr marL="0" marR="0" lvl="0" indent="0" algn="l" rtl="0">
              <a:lnSpc>
                <a:spcPct val="160000"/>
              </a:lnSpc>
              <a:spcBef>
                <a:spcPts val="0"/>
              </a:spcBef>
              <a:spcAft>
                <a:spcPts val="0"/>
              </a:spcAft>
              <a:buNone/>
            </a:pPr>
            <a:r>
              <a:rPr lang="en-US" sz="4000">
                <a:solidFill>
                  <a:schemeClr val="dk1"/>
                </a:solidFill>
                <a:latin typeface="Arial" panose="020B0604020202020204"/>
                <a:ea typeface="Arial" panose="020B0604020202020204"/>
                <a:cs typeface="Arial" panose="020B0604020202020204"/>
                <a:sym typeface="Arial" panose="020B0604020202020204"/>
              </a:rPr>
              <a:t>- </a:t>
            </a:r>
            <a:r>
              <a:rPr lang="en-US" sz="3500">
                <a:solidFill>
                  <a:schemeClr val="dk1"/>
                </a:solidFill>
                <a:latin typeface="Arial" panose="020B0604020202020204"/>
                <a:ea typeface="Arial" panose="020B0604020202020204"/>
                <a:cs typeface="Arial" panose="020B0604020202020204"/>
                <a:sym typeface="Arial" panose="020B0604020202020204"/>
              </a:rPr>
              <a:t>Áp dụng vào giao thông thông minh.</a:t>
            </a:r>
            <a:endParaRPr sz="3500">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60000"/>
              </a:lnSpc>
              <a:spcBef>
                <a:spcPts val="0"/>
              </a:spcBef>
              <a:spcAft>
                <a:spcPts val="0"/>
              </a:spcAft>
              <a:buNone/>
            </a:pPr>
            <a:r>
              <a:rPr lang="en-US" sz="3500">
                <a:solidFill>
                  <a:schemeClr val="dk1"/>
                </a:solidFill>
                <a:latin typeface="Arial" panose="020B0604020202020204"/>
                <a:ea typeface="Arial" panose="020B0604020202020204"/>
                <a:cs typeface="Arial" panose="020B0604020202020204"/>
                <a:sym typeface="Arial" panose="020B0604020202020204"/>
              </a:rPr>
              <a:t>- Hỗ trợ lực lượng cảnh sát giao thông.</a:t>
            </a:r>
            <a:endParaRPr sz="3500">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60000"/>
              </a:lnSpc>
              <a:spcBef>
                <a:spcPts val="0"/>
              </a:spcBef>
              <a:spcAft>
                <a:spcPts val="0"/>
              </a:spcAft>
              <a:buNone/>
            </a:pPr>
            <a:r>
              <a:rPr lang="en-US" sz="3500">
                <a:solidFill>
                  <a:schemeClr val="dk1"/>
                </a:solidFill>
                <a:latin typeface="Arial" panose="020B0604020202020204"/>
                <a:ea typeface="Arial" panose="020B0604020202020204"/>
                <a:cs typeface="Arial" panose="020B0604020202020204"/>
                <a:sym typeface="Arial" panose="020B0604020202020204"/>
              </a:rPr>
              <a:t>- Giảm vi phạm và tai nạn giao thông.</a:t>
            </a:r>
            <a:endParaRPr sz="3500">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endParaRPr sz="4000" b="1">
              <a:solidFill>
                <a:srgbClr val="393E92"/>
              </a:solidFill>
              <a:latin typeface="Arial" panose="020B0604020202020204"/>
              <a:ea typeface="Arial" panose="020B0604020202020204"/>
              <a:cs typeface="Arial" panose="020B0604020202020204"/>
              <a:sym typeface="Arial" panose="020B0604020202020204"/>
            </a:endParaRPr>
          </a:p>
        </p:txBody>
      </p:sp>
      <p:pic>
        <p:nvPicPr>
          <p:cNvPr id="173" name="Google Shape;173;p9"/>
          <p:cNvPicPr preferRelativeResize="0"/>
          <p:nvPr/>
        </p:nvPicPr>
        <p:blipFill rotWithShape="1">
          <a:blip r:embed="rId6"/>
          <a:srcRect/>
          <a:stretch>
            <a:fillRect/>
          </a:stretch>
        </p:blipFill>
        <p:spPr>
          <a:xfrm>
            <a:off x="9753600" y="5752465"/>
            <a:ext cx="6777990" cy="3705860"/>
          </a:xfrm>
          <a:prstGeom prst="rect">
            <a:avLst/>
          </a:prstGeom>
          <a:noFill/>
          <a:ln>
            <a:noFill/>
          </a:ln>
        </p:spPr>
      </p:pic>
      <p:pic>
        <p:nvPicPr>
          <p:cNvPr id="174" name="Google Shape;174;p9"/>
          <p:cNvPicPr preferRelativeResize="0"/>
          <p:nvPr/>
        </p:nvPicPr>
        <p:blipFill>
          <a:blip r:embed="rId7"/>
          <a:stretch>
            <a:fillRect/>
          </a:stretch>
        </p:blipFill>
        <p:spPr>
          <a:xfrm>
            <a:off x="1468200" y="5682600"/>
            <a:ext cx="6690898" cy="38456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699</Words>
  <Application>Microsoft Office PowerPoint</Application>
  <PresentationFormat>Custom</PresentationFormat>
  <Paragraphs>78</Paragraphs>
  <Slides>12</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dc:creator>
  <cp:lastModifiedBy>Đặng Khánh</cp:lastModifiedBy>
  <cp:revision>8</cp:revision>
  <dcterms:created xsi:type="dcterms:W3CDTF">2025-03-10T16:54:00Z</dcterms:created>
  <dcterms:modified xsi:type="dcterms:W3CDTF">2025-03-17T14:45:42Z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CA779EB602FE4300AFD80E08908278E0_12</vt:lpwstr>
  </property>
  <property fmtid="{D5CDD505-2E9C-101B-9397-08002B2CF9AE}" pid="3" name="KSOProductBuildVer">
    <vt:lpwstr>1033-12.2.0.20326</vt:lpwstr>
  </property>
</Properties>
</file>